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96" r:id="rId3"/>
  </p:sldMasterIdLst>
  <p:notesMasterIdLst>
    <p:notesMasterId r:id="rId21"/>
  </p:notesMasterIdLst>
  <p:handoutMasterIdLst>
    <p:handoutMasterId r:id="rId22"/>
  </p:handoutMasterIdLst>
  <p:sldIdLst>
    <p:sldId id="300" r:id="rId4"/>
    <p:sldId id="367" r:id="rId5"/>
    <p:sldId id="420" r:id="rId6"/>
    <p:sldId id="370" r:id="rId7"/>
    <p:sldId id="416" r:id="rId8"/>
    <p:sldId id="415" r:id="rId9"/>
    <p:sldId id="422" r:id="rId10"/>
    <p:sldId id="421" r:id="rId11"/>
    <p:sldId id="383" r:id="rId12"/>
    <p:sldId id="393" r:id="rId13"/>
    <p:sldId id="414" r:id="rId14"/>
    <p:sldId id="411" r:id="rId15"/>
    <p:sldId id="419" r:id="rId16"/>
    <p:sldId id="423" r:id="rId17"/>
    <p:sldId id="401" r:id="rId18"/>
    <p:sldId id="417" r:id="rId19"/>
    <p:sldId id="412" r:id="rId2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ary Schuldt" initials="HS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0096FF"/>
    <a:srgbClr val="941100"/>
    <a:srgbClr val="941651"/>
    <a:srgbClr val="521B93"/>
    <a:srgbClr val="7A81FF"/>
    <a:srgbClr val="843E87"/>
    <a:srgbClr val="D0CCD4"/>
    <a:srgbClr val="BEBAC3"/>
    <a:srgbClr val="50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0"/>
    <p:restoredTop sz="92069" autoAdjust="0"/>
  </p:normalViewPr>
  <p:slideViewPr>
    <p:cSldViewPr snapToGrid="0" snapToObjects="1">
      <p:cViewPr varScale="1">
        <p:scale>
          <a:sx n="125" d="100"/>
          <a:sy n="125" d="100"/>
        </p:scale>
        <p:origin x="948" y="102"/>
      </p:cViewPr>
      <p:guideLst>
        <p:guide orient="horz" pos="14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11" d="100"/>
        <a:sy n="111" d="100"/>
      </p:scale>
      <p:origin x="0" y="2984"/>
    </p:cViewPr>
  </p:sorterViewPr>
  <p:notesViewPr>
    <p:cSldViewPr snapToGrid="0" snapToObjects="1">
      <p:cViewPr varScale="1">
        <p:scale>
          <a:sx n="128" d="100"/>
          <a:sy n="128" d="100"/>
        </p:scale>
        <p:origin x="18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March 27,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E432B-24FC-B84E-BEDF-4E8927686E76}" type="slidenum">
              <a:rPr lang="en-US" smtClean="0">
                <a:latin typeface="Helvetica Neue" charset="0"/>
                <a:ea typeface="Helvetica Neue" charset="0"/>
                <a:cs typeface="Helvetica Neue" charset="0"/>
              </a:rPr>
              <a:t>‹#›</a:t>
            </a:fld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7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9CADD-039D-F545-B8FF-D671D7FA267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014A7-6269-E74D-B4B1-120706271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3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06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9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</a:t>
            </a:r>
            <a:r>
              <a:rPr lang="en-US" sz="1200" baseline="0" dirty="0"/>
              <a:t> third of US first-year undergrads intending to study STEM are URMs.</a:t>
            </a:r>
          </a:p>
          <a:p>
            <a:r>
              <a:rPr lang="en-US" sz="1200" baseline="0" dirty="0"/>
              <a:t>But only one sixth of STEM baccalaureate degree recipients and one-tenth of STEM PhDs are URMs.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2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34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8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3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014A7-6269-E74D-B4B1-1207062719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07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346836"/>
            <a:ext cx="12192000" cy="2865120"/>
          </a:xfrm>
        </p:spPr>
        <p:txBody>
          <a:bodyPr anchor="b"/>
          <a:lstStyle>
            <a:lvl1pPr algn="ctr"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322446"/>
            <a:ext cx="12192000" cy="1986914"/>
          </a:xfrm>
        </p:spPr>
        <p:txBody>
          <a:bodyPr/>
          <a:lstStyle>
            <a:lvl1pPr marL="0" indent="0" algn="ctr">
              <a:buNone/>
              <a:defRPr sz="2900"/>
            </a:lvl1pPr>
            <a:lvl2pPr marL="563542" indent="0" algn="ctr">
              <a:buNone/>
              <a:defRPr sz="2400"/>
            </a:lvl2pPr>
            <a:lvl3pPr marL="1127084" indent="0" algn="ctr">
              <a:buNone/>
              <a:defRPr sz="2200"/>
            </a:lvl3pPr>
            <a:lvl4pPr marL="1690626" indent="0" algn="ctr">
              <a:buNone/>
              <a:defRPr sz="1900"/>
            </a:lvl4pPr>
            <a:lvl5pPr marL="2254168" indent="0" algn="ctr">
              <a:buNone/>
              <a:defRPr sz="1900"/>
            </a:lvl5pPr>
            <a:lvl6pPr marL="2817709" indent="0" algn="ctr">
              <a:buNone/>
              <a:defRPr sz="1900"/>
            </a:lvl6pPr>
            <a:lvl7pPr marL="3381252" indent="0" algn="ctr">
              <a:buNone/>
              <a:defRPr sz="1900"/>
            </a:lvl7pPr>
            <a:lvl8pPr marL="3944793" indent="0" algn="ctr">
              <a:buNone/>
              <a:defRPr sz="1900"/>
            </a:lvl8pPr>
            <a:lvl9pPr marL="4508334" indent="0" algn="ctr">
              <a:buNone/>
              <a:defRPr sz="1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5" y="2051689"/>
            <a:ext cx="14020800" cy="3423284"/>
          </a:xfrm>
        </p:spPr>
        <p:txBody>
          <a:bodyPr anchor="b"/>
          <a:lstStyle>
            <a:lvl1pPr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5" y="5507359"/>
            <a:ext cx="14020800" cy="180022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635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2708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906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2541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817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3812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9447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5083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190750"/>
            <a:ext cx="690880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190750"/>
            <a:ext cx="690880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38150"/>
            <a:ext cx="1402080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20" y="2017396"/>
            <a:ext cx="6877049" cy="98869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3542" indent="0">
              <a:buNone/>
              <a:defRPr sz="2400" b="1"/>
            </a:lvl2pPr>
            <a:lvl3pPr marL="1127084" indent="0">
              <a:buNone/>
              <a:defRPr sz="2200" b="1"/>
            </a:lvl3pPr>
            <a:lvl4pPr marL="1690626" indent="0">
              <a:buNone/>
              <a:defRPr sz="1900" b="1"/>
            </a:lvl4pPr>
            <a:lvl5pPr marL="2254168" indent="0">
              <a:buNone/>
              <a:defRPr sz="1900" b="1"/>
            </a:lvl5pPr>
            <a:lvl6pPr marL="2817709" indent="0">
              <a:buNone/>
              <a:defRPr sz="1900" b="1"/>
            </a:lvl6pPr>
            <a:lvl7pPr marL="3381252" indent="0">
              <a:buNone/>
              <a:defRPr sz="1900" b="1"/>
            </a:lvl7pPr>
            <a:lvl8pPr marL="3944793" indent="0">
              <a:buNone/>
              <a:defRPr sz="1900" b="1"/>
            </a:lvl8pPr>
            <a:lvl9pPr marL="45083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20" y="3006091"/>
            <a:ext cx="6877049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3" y="2017396"/>
            <a:ext cx="6910917" cy="98869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3542" indent="0">
              <a:buNone/>
              <a:defRPr sz="2400" b="1"/>
            </a:lvl2pPr>
            <a:lvl3pPr marL="1127084" indent="0">
              <a:buNone/>
              <a:defRPr sz="2200" b="1"/>
            </a:lvl3pPr>
            <a:lvl4pPr marL="1690626" indent="0">
              <a:buNone/>
              <a:defRPr sz="1900" b="1"/>
            </a:lvl4pPr>
            <a:lvl5pPr marL="2254168" indent="0">
              <a:buNone/>
              <a:defRPr sz="1900" b="1"/>
            </a:lvl5pPr>
            <a:lvl6pPr marL="2817709" indent="0">
              <a:buNone/>
              <a:defRPr sz="1900" b="1"/>
            </a:lvl6pPr>
            <a:lvl7pPr marL="3381252" indent="0">
              <a:buNone/>
              <a:defRPr sz="1900" b="1"/>
            </a:lvl7pPr>
            <a:lvl8pPr marL="3944793" indent="0">
              <a:buNone/>
              <a:defRPr sz="1900" b="1"/>
            </a:lvl8pPr>
            <a:lvl9pPr marL="45083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3" y="3006091"/>
            <a:ext cx="6910917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548640"/>
            <a:ext cx="5242983" cy="192024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184913"/>
            <a:ext cx="8229600" cy="584835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468880"/>
            <a:ext cx="5242983" cy="4573906"/>
          </a:xfrm>
        </p:spPr>
        <p:txBody>
          <a:bodyPr/>
          <a:lstStyle>
            <a:lvl1pPr marL="0" indent="0">
              <a:buNone/>
              <a:defRPr sz="1900"/>
            </a:lvl1pPr>
            <a:lvl2pPr marL="563542" indent="0">
              <a:buNone/>
              <a:defRPr sz="1700"/>
            </a:lvl2pPr>
            <a:lvl3pPr marL="1127084" indent="0">
              <a:buNone/>
              <a:defRPr sz="1500"/>
            </a:lvl3pPr>
            <a:lvl4pPr marL="1690626" indent="0">
              <a:buNone/>
              <a:defRPr sz="1300"/>
            </a:lvl4pPr>
            <a:lvl5pPr marL="2254168" indent="0">
              <a:buNone/>
              <a:defRPr sz="1300"/>
            </a:lvl5pPr>
            <a:lvl6pPr marL="2817709" indent="0">
              <a:buNone/>
              <a:defRPr sz="1300"/>
            </a:lvl6pPr>
            <a:lvl7pPr marL="3381252" indent="0">
              <a:buNone/>
              <a:defRPr sz="1300"/>
            </a:lvl7pPr>
            <a:lvl8pPr marL="3944793" indent="0">
              <a:buNone/>
              <a:defRPr sz="1300"/>
            </a:lvl8pPr>
            <a:lvl9pPr marL="450833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48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548640"/>
            <a:ext cx="5242983" cy="192024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184913"/>
            <a:ext cx="8229600" cy="5848350"/>
          </a:xfrm>
        </p:spPr>
        <p:txBody>
          <a:bodyPr anchor="t"/>
          <a:lstStyle>
            <a:lvl1pPr marL="0" indent="0">
              <a:buNone/>
              <a:defRPr sz="4000"/>
            </a:lvl1pPr>
            <a:lvl2pPr marL="563542" indent="0">
              <a:buNone/>
              <a:defRPr sz="3500"/>
            </a:lvl2pPr>
            <a:lvl3pPr marL="1127084" indent="0">
              <a:buNone/>
              <a:defRPr sz="2900"/>
            </a:lvl3pPr>
            <a:lvl4pPr marL="1690626" indent="0">
              <a:buNone/>
              <a:defRPr sz="2400"/>
            </a:lvl4pPr>
            <a:lvl5pPr marL="2254168" indent="0">
              <a:buNone/>
              <a:defRPr sz="2400"/>
            </a:lvl5pPr>
            <a:lvl6pPr marL="2817709" indent="0">
              <a:buNone/>
              <a:defRPr sz="2400"/>
            </a:lvl6pPr>
            <a:lvl7pPr marL="3381252" indent="0">
              <a:buNone/>
              <a:defRPr sz="2400"/>
            </a:lvl7pPr>
            <a:lvl8pPr marL="3944793" indent="0">
              <a:buNone/>
              <a:defRPr sz="2400"/>
            </a:lvl8pPr>
            <a:lvl9pPr marL="4508334" indent="0">
              <a:buNone/>
              <a:defRPr sz="2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468880"/>
            <a:ext cx="5242983" cy="4573906"/>
          </a:xfrm>
        </p:spPr>
        <p:txBody>
          <a:bodyPr/>
          <a:lstStyle>
            <a:lvl1pPr marL="0" indent="0">
              <a:buNone/>
              <a:defRPr sz="1900"/>
            </a:lvl1pPr>
            <a:lvl2pPr marL="563542" indent="0">
              <a:buNone/>
              <a:defRPr sz="1700"/>
            </a:lvl2pPr>
            <a:lvl3pPr marL="1127084" indent="0">
              <a:buNone/>
              <a:defRPr sz="1500"/>
            </a:lvl3pPr>
            <a:lvl4pPr marL="1690626" indent="0">
              <a:buNone/>
              <a:defRPr sz="1300"/>
            </a:lvl4pPr>
            <a:lvl5pPr marL="2254168" indent="0">
              <a:buNone/>
              <a:defRPr sz="1300"/>
            </a:lvl5pPr>
            <a:lvl6pPr marL="2817709" indent="0">
              <a:buNone/>
              <a:defRPr sz="1300"/>
            </a:lvl6pPr>
            <a:lvl7pPr marL="3381252" indent="0">
              <a:buNone/>
              <a:defRPr sz="1300"/>
            </a:lvl7pPr>
            <a:lvl8pPr marL="3944793" indent="0">
              <a:buNone/>
              <a:defRPr sz="1300"/>
            </a:lvl8pPr>
            <a:lvl9pPr marL="450833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3" y="438150"/>
            <a:ext cx="350520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3" y="438150"/>
            <a:ext cx="1031240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346836"/>
            <a:ext cx="12192000" cy="2865120"/>
          </a:xfrm>
        </p:spPr>
        <p:txBody>
          <a:bodyPr anchor="b"/>
          <a:lstStyle>
            <a:lvl1pPr algn="ctr"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322446"/>
            <a:ext cx="12192000" cy="1986914"/>
          </a:xfrm>
        </p:spPr>
        <p:txBody>
          <a:bodyPr/>
          <a:lstStyle>
            <a:lvl1pPr marL="0" indent="0" algn="ctr">
              <a:buNone/>
              <a:defRPr sz="2900"/>
            </a:lvl1pPr>
            <a:lvl2pPr marL="563542" indent="0" algn="ctr">
              <a:buNone/>
              <a:defRPr sz="2400"/>
            </a:lvl2pPr>
            <a:lvl3pPr marL="1127084" indent="0" algn="ctr">
              <a:buNone/>
              <a:defRPr sz="2200"/>
            </a:lvl3pPr>
            <a:lvl4pPr marL="1690626" indent="0" algn="ctr">
              <a:buNone/>
              <a:defRPr sz="1900"/>
            </a:lvl4pPr>
            <a:lvl5pPr marL="2254168" indent="0" algn="ctr">
              <a:buNone/>
              <a:defRPr sz="1900"/>
            </a:lvl5pPr>
            <a:lvl6pPr marL="2817709" indent="0" algn="ctr">
              <a:buNone/>
              <a:defRPr sz="1900"/>
            </a:lvl6pPr>
            <a:lvl7pPr marL="3381252" indent="0" algn="ctr">
              <a:buNone/>
              <a:defRPr sz="1900"/>
            </a:lvl7pPr>
            <a:lvl8pPr marL="3944793" indent="0" algn="ctr">
              <a:buNone/>
              <a:defRPr sz="1900"/>
            </a:lvl8pPr>
            <a:lvl9pPr marL="4508334" indent="0" algn="ctr">
              <a:buNone/>
              <a:defRPr sz="1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5" y="2051689"/>
            <a:ext cx="14020800" cy="3423284"/>
          </a:xfrm>
        </p:spPr>
        <p:txBody>
          <a:bodyPr anchor="b"/>
          <a:lstStyle>
            <a:lvl1pPr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5" y="5507359"/>
            <a:ext cx="14020800" cy="180022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635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2708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906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2541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817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3812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9447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5083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190750"/>
            <a:ext cx="690880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190750"/>
            <a:ext cx="690880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38150"/>
            <a:ext cx="1402080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20" y="2017396"/>
            <a:ext cx="6877049" cy="98869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3542" indent="0">
              <a:buNone/>
              <a:defRPr sz="2400" b="1"/>
            </a:lvl2pPr>
            <a:lvl3pPr marL="1127084" indent="0">
              <a:buNone/>
              <a:defRPr sz="2200" b="1"/>
            </a:lvl3pPr>
            <a:lvl4pPr marL="1690626" indent="0">
              <a:buNone/>
              <a:defRPr sz="1900" b="1"/>
            </a:lvl4pPr>
            <a:lvl5pPr marL="2254168" indent="0">
              <a:buNone/>
              <a:defRPr sz="1900" b="1"/>
            </a:lvl5pPr>
            <a:lvl6pPr marL="2817709" indent="0">
              <a:buNone/>
              <a:defRPr sz="1900" b="1"/>
            </a:lvl6pPr>
            <a:lvl7pPr marL="3381252" indent="0">
              <a:buNone/>
              <a:defRPr sz="1900" b="1"/>
            </a:lvl7pPr>
            <a:lvl8pPr marL="3944793" indent="0">
              <a:buNone/>
              <a:defRPr sz="1900" b="1"/>
            </a:lvl8pPr>
            <a:lvl9pPr marL="45083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20" y="3006091"/>
            <a:ext cx="6877049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3" y="2017396"/>
            <a:ext cx="6910917" cy="98869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3542" indent="0">
              <a:buNone/>
              <a:defRPr sz="2400" b="1"/>
            </a:lvl2pPr>
            <a:lvl3pPr marL="1127084" indent="0">
              <a:buNone/>
              <a:defRPr sz="2200" b="1"/>
            </a:lvl3pPr>
            <a:lvl4pPr marL="1690626" indent="0">
              <a:buNone/>
              <a:defRPr sz="1900" b="1"/>
            </a:lvl4pPr>
            <a:lvl5pPr marL="2254168" indent="0">
              <a:buNone/>
              <a:defRPr sz="1900" b="1"/>
            </a:lvl5pPr>
            <a:lvl6pPr marL="2817709" indent="0">
              <a:buNone/>
              <a:defRPr sz="1900" b="1"/>
            </a:lvl6pPr>
            <a:lvl7pPr marL="3381252" indent="0">
              <a:buNone/>
              <a:defRPr sz="1900" b="1"/>
            </a:lvl7pPr>
            <a:lvl8pPr marL="3944793" indent="0">
              <a:buNone/>
              <a:defRPr sz="1900" b="1"/>
            </a:lvl8pPr>
            <a:lvl9pPr marL="45083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3" y="3006091"/>
            <a:ext cx="6910917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6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548640"/>
            <a:ext cx="5242983" cy="192024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184913"/>
            <a:ext cx="8229600" cy="584835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468880"/>
            <a:ext cx="5242983" cy="4573906"/>
          </a:xfrm>
        </p:spPr>
        <p:txBody>
          <a:bodyPr/>
          <a:lstStyle>
            <a:lvl1pPr marL="0" indent="0">
              <a:buNone/>
              <a:defRPr sz="1900"/>
            </a:lvl1pPr>
            <a:lvl2pPr marL="563542" indent="0">
              <a:buNone/>
              <a:defRPr sz="1700"/>
            </a:lvl2pPr>
            <a:lvl3pPr marL="1127084" indent="0">
              <a:buNone/>
              <a:defRPr sz="1500"/>
            </a:lvl3pPr>
            <a:lvl4pPr marL="1690626" indent="0">
              <a:buNone/>
              <a:defRPr sz="1300"/>
            </a:lvl4pPr>
            <a:lvl5pPr marL="2254168" indent="0">
              <a:buNone/>
              <a:defRPr sz="1300"/>
            </a:lvl5pPr>
            <a:lvl6pPr marL="2817709" indent="0">
              <a:buNone/>
              <a:defRPr sz="1300"/>
            </a:lvl6pPr>
            <a:lvl7pPr marL="3381252" indent="0">
              <a:buNone/>
              <a:defRPr sz="1300"/>
            </a:lvl7pPr>
            <a:lvl8pPr marL="3944793" indent="0">
              <a:buNone/>
              <a:defRPr sz="1300"/>
            </a:lvl8pPr>
            <a:lvl9pPr marL="450833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548640"/>
            <a:ext cx="5242983" cy="192024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184913"/>
            <a:ext cx="8229600" cy="5848350"/>
          </a:xfrm>
        </p:spPr>
        <p:txBody>
          <a:bodyPr anchor="t"/>
          <a:lstStyle>
            <a:lvl1pPr marL="0" indent="0">
              <a:buNone/>
              <a:defRPr sz="4000"/>
            </a:lvl1pPr>
            <a:lvl2pPr marL="563542" indent="0">
              <a:buNone/>
              <a:defRPr sz="3500"/>
            </a:lvl2pPr>
            <a:lvl3pPr marL="1127084" indent="0">
              <a:buNone/>
              <a:defRPr sz="2900"/>
            </a:lvl3pPr>
            <a:lvl4pPr marL="1690626" indent="0">
              <a:buNone/>
              <a:defRPr sz="2400"/>
            </a:lvl4pPr>
            <a:lvl5pPr marL="2254168" indent="0">
              <a:buNone/>
              <a:defRPr sz="2400"/>
            </a:lvl5pPr>
            <a:lvl6pPr marL="2817709" indent="0">
              <a:buNone/>
              <a:defRPr sz="2400"/>
            </a:lvl6pPr>
            <a:lvl7pPr marL="3381252" indent="0">
              <a:buNone/>
              <a:defRPr sz="2400"/>
            </a:lvl7pPr>
            <a:lvl8pPr marL="3944793" indent="0">
              <a:buNone/>
              <a:defRPr sz="2400"/>
            </a:lvl8pPr>
            <a:lvl9pPr marL="4508334" indent="0">
              <a:buNone/>
              <a:defRPr sz="2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468880"/>
            <a:ext cx="5242983" cy="4573906"/>
          </a:xfrm>
        </p:spPr>
        <p:txBody>
          <a:bodyPr/>
          <a:lstStyle>
            <a:lvl1pPr marL="0" indent="0">
              <a:buNone/>
              <a:defRPr sz="1900"/>
            </a:lvl1pPr>
            <a:lvl2pPr marL="563542" indent="0">
              <a:buNone/>
              <a:defRPr sz="1700"/>
            </a:lvl2pPr>
            <a:lvl3pPr marL="1127084" indent="0">
              <a:buNone/>
              <a:defRPr sz="1500"/>
            </a:lvl3pPr>
            <a:lvl4pPr marL="1690626" indent="0">
              <a:buNone/>
              <a:defRPr sz="1300"/>
            </a:lvl4pPr>
            <a:lvl5pPr marL="2254168" indent="0">
              <a:buNone/>
              <a:defRPr sz="1300"/>
            </a:lvl5pPr>
            <a:lvl6pPr marL="2817709" indent="0">
              <a:buNone/>
              <a:defRPr sz="1300"/>
            </a:lvl6pPr>
            <a:lvl7pPr marL="3381252" indent="0">
              <a:buNone/>
              <a:defRPr sz="1300"/>
            </a:lvl7pPr>
            <a:lvl8pPr marL="3944793" indent="0">
              <a:buNone/>
              <a:defRPr sz="1300"/>
            </a:lvl8pPr>
            <a:lvl9pPr marL="450833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3" y="438150"/>
            <a:ext cx="350520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3" y="438150"/>
            <a:ext cx="1031240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FA03-B293-3C41-9EF1-95F2AA0398B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2945-AA44-734C-B36D-F62728DDF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38150"/>
            <a:ext cx="14020800" cy="1590676"/>
          </a:xfrm>
          <a:prstGeom prst="rect">
            <a:avLst/>
          </a:prstGeom>
        </p:spPr>
        <p:txBody>
          <a:bodyPr vert="horz" lIns="150277" tIns="75138" rIns="150277" bIns="7513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190750"/>
            <a:ext cx="14020800" cy="5221606"/>
          </a:xfrm>
          <a:prstGeom prst="rect">
            <a:avLst/>
          </a:prstGeom>
        </p:spPr>
        <p:txBody>
          <a:bodyPr vert="horz" lIns="150277" tIns="75138" rIns="150277" bIns="751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7627624"/>
            <a:ext cx="36576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166"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7627624"/>
            <a:ext cx="54864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7627624"/>
            <a:ext cx="36576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16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2708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771" indent="-281771" algn="l" defTabSz="1127084" rtl="0" eaLnBrk="1" latinLnBrk="0" hangingPunct="1">
        <a:lnSpc>
          <a:spcPct val="90000"/>
        </a:lnSpc>
        <a:spcBef>
          <a:spcPts val="1233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45314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855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72397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535938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99481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023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6566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0105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542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084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626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68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7709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1252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4793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08334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38150"/>
            <a:ext cx="14020800" cy="1590676"/>
          </a:xfrm>
          <a:prstGeom prst="rect">
            <a:avLst/>
          </a:prstGeom>
        </p:spPr>
        <p:txBody>
          <a:bodyPr vert="horz" lIns="150277" tIns="75138" rIns="150277" bIns="7513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190750"/>
            <a:ext cx="14020800" cy="5221606"/>
          </a:xfrm>
          <a:prstGeom prst="rect">
            <a:avLst/>
          </a:prstGeom>
        </p:spPr>
        <p:txBody>
          <a:bodyPr vert="horz" lIns="150277" tIns="75138" rIns="150277" bIns="751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7627624"/>
            <a:ext cx="36576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fld id="{6199FA03-B293-3C41-9EF1-95F2AA0398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166"/>
              <a:t>6/19/2018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7627624"/>
            <a:ext cx="54864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7627624"/>
            <a:ext cx="3657600" cy="438150"/>
          </a:xfrm>
          <a:prstGeom prst="rect">
            <a:avLst/>
          </a:prstGeom>
        </p:spPr>
        <p:txBody>
          <a:bodyPr vert="horz" lIns="150277" tIns="75138" rIns="150277" bIns="7513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166"/>
            <a:fld id="{67B02945-AA44-734C-B36D-F62728DDF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16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8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2708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771" indent="-281771" algn="l" defTabSz="1127084" rtl="0" eaLnBrk="1" latinLnBrk="0" hangingPunct="1">
        <a:lnSpc>
          <a:spcPct val="90000"/>
        </a:lnSpc>
        <a:spcBef>
          <a:spcPts val="1233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45314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855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72397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535938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99481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023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6566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0105" indent="-281771" algn="l" defTabSz="112708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542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084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626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68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7709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1252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4793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08334" algn="l" defTabSz="112708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893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10800000" flipH="1">
            <a:off x="0" y="-14701"/>
            <a:ext cx="7289074" cy="314052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00" y="274821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Next Regular"/>
                <a:cs typeface="Avenir Next Regular"/>
              </a:rPr>
              <a:t>Toward inclusive learning cultures in STEM: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venir Next Regular"/>
                <a:cs typeface="Avenir Next Regular"/>
              </a:rPr>
              <a:t>Integrating embodied understanding of diversity and identity through self-authored narratives and theatre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4450" y="4339925"/>
            <a:ext cx="4178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Kathy Takayama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Senior Science Education Fellow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Howard Hughes Medical Institute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508" y="300184"/>
            <a:ext cx="38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Globalizing the Liberal Arts</a:t>
            </a:r>
          </a:p>
          <a:p>
            <a:r>
              <a:rPr lang="en-US" sz="2000" dirty="0" err="1">
                <a:latin typeface="Avenir Next" charset="0"/>
                <a:ea typeface="Avenir Next" charset="0"/>
                <a:cs typeface="Avenir Next" charset="0"/>
              </a:rPr>
              <a:t>Soka</a:t>
            </a: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 University</a:t>
            </a:r>
          </a:p>
          <a:p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June 3 – 5, 2018</a:t>
            </a:r>
          </a:p>
        </p:txBody>
      </p:sp>
    </p:spTree>
    <p:extLst>
      <p:ext uri="{BB962C8B-B14F-4D97-AF65-F5344CB8AC3E}">
        <p14:creationId xmlns:p14="http://schemas.microsoft.com/office/powerpoint/2010/main" val="91214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9512" y="0"/>
            <a:ext cx="8154488" cy="5715000"/>
          </a:xfrm>
          <a:prstGeom prst="rect">
            <a:avLst/>
          </a:prstGeom>
          <a:solidFill>
            <a:srgbClr val="011893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5A46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7803" y="1001017"/>
            <a:ext cx="683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Faculty</a:t>
            </a:r>
            <a:endParaRPr lang="en-US" sz="2800" dirty="0">
              <a:solidFill>
                <a:srgbClr val="D0CCD4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7806" y="1592931"/>
            <a:ext cx="7106194" cy="0"/>
          </a:xfrm>
          <a:prstGeom prst="line">
            <a:avLst/>
          </a:prstGeom>
          <a:ln w="44450">
            <a:solidFill>
              <a:srgbClr val="C0D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37803" y="2058620"/>
            <a:ext cx="668950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Who are you?  What inspires you? 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What assumptions might others have about you? 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What have your own experiences been during your educational/scientific training?</a:t>
            </a: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Inclusivity; Microaggressions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30ACADA-FCC1-E74F-98CF-1C830BB5BCE7}"/>
              </a:ext>
            </a:extLst>
          </p:cNvPr>
          <p:cNvSpPr txBox="1"/>
          <p:nvPr/>
        </p:nvSpPr>
        <p:spPr>
          <a:xfrm rot="16200000">
            <a:off x="-2033046" y="2444465"/>
            <a:ext cx="5143502" cy="82607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sz="4900" dirty="0">
                <a:solidFill>
                  <a:srgbClr val="503763"/>
                </a:solidFill>
                <a:latin typeface="Avenir Next" charset="0"/>
                <a:ea typeface="Avenir Next" charset="0"/>
                <a:cs typeface="Avenir Next" charset="0"/>
              </a:rPr>
              <a:t>STEM  Identity</a:t>
            </a:r>
          </a:p>
        </p:txBody>
      </p:sp>
    </p:spTree>
    <p:extLst>
      <p:ext uri="{BB962C8B-B14F-4D97-AF65-F5344CB8AC3E}">
        <p14:creationId xmlns:p14="http://schemas.microsoft.com/office/powerpoint/2010/main" val="52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9512" y="285750"/>
            <a:ext cx="8154488" cy="5715000"/>
          </a:xfrm>
          <a:prstGeom prst="rect">
            <a:avLst/>
          </a:prstGeom>
          <a:solidFill>
            <a:srgbClr val="011893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5A46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7803" y="1001017"/>
            <a:ext cx="683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Students</a:t>
            </a:r>
            <a:endParaRPr lang="en-US" sz="2800" dirty="0">
              <a:solidFill>
                <a:srgbClr val="D0CCD4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7806" y="1592931"/>
            <a:ext cx="7106194" cy="0"/>
          </a:xfrm>
          <a:prstGeom prst="line">
            <a:avLst/>
          </a:prstGeom>
          <a:ln w="44450">
            <a:solidFill>
              <a:srgbClr val="C0D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37803" y="2058620"/>
            <a:ext cx="668950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Who are the students in your classroom?  What assumptions do you/have you had about them?  Or, what assumptions do they/might they have about you?</a:t>
            </a: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What does it mean to “belong” (and not belong) in STEM?</a:t>
            </a: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Stereotype threat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585637-3EBE-9145-BD31-4FA6DCAA6D3C}"/>
              </a:ext>
            </a:extLst>
          </p:cNvPr>
          <p:cNvSpPr txBox="1"/>
          <p:nvPr/>
        </p:nvSpPr>
        <p:spPr>
          <a:xfrm rot="16200000">
            <a:off x="-2033046" y="2444465"/>
            <a:ext cx="5143502" cy="82607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sz="4900" dirty="0">
                <a:solidFill>
                  <a:srgbClr val="503763"/>
                </a:solidFill>
                <a:latin typeface="Avenir Next" charset="0"/>
                <a:ea typeface="Avenir Next" charset="0"/>
                <a:cs typeface="Avenir Next" charset="0"/>
              </a:rPr>
              <a:t>STEM  Identity</a:t>
            </a:r>
          </a:p>
        </p:txBody>
      </p:sp>
    </p:spTree>
    <p:extLst>
      <p:ext uri="{BB962C8B-B14F-4D97-AF65-F5344CB8AC3E}">
        <p14:creationId xmlns:p14="http://schemas.microsoft.com/office/powerpoint/2010/main" val="124714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2739" y="0"/>
            <a:ext cx="8171261" cy="5715000"/>
          </a:xfrm>
          <a:prstGeom prst="rect">
            <a:avLst/>
          </a:prstGeom>
          <a:solidFill>
            <a:srgbClr val="011893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sz="1000">
              <a:solidFill>
                <a:srgbClr val="5A4663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8525" y="1197882"/>
            <a:ext cx="7498080" cy="21318"/>
          </a:xfrm>
          <a:prstGeom prst="line">
            <a:avLst/>
          </a:prstGeom>
          <a:ln w="44450">
            <a:solidFill>
              <a:srgbClr val="C0D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2033046" y="2444465"/>
            <a:ext cx="5143502" cy="82607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sz="4900" dirty="0">
                <a:solidFill>
                  <a:srgbClr val="503763"/>
                </a:solidFill>
                <a:latin typeface="Avenir Next" charset="0"/>
                <a:ea typeface="Avenir Next" charset="0"/>
                <a:cs typeface="Avenir Next" charset="0"/>
              </a:rPr>
              <a:t>STUDIO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2676" y="280482"/>
            <a:ext cx="7154526" cy="87224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Theatre + STEM inclusive pedagogy:</a:t>
            </a:r>
          </a:p>
          <a:p>
            <a:r>
              <a:rPr lang="en-US" sz="26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an integrated framework</a:t>
            </a:r>
            <a:endParaRPr lang="en-US" sz="2600" dirty="0">
              <a:solidFill>
                <a:srgbClr val="D0CCD4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5385" y="1723459"/>
            <a:ext cx="7268307" cy="265734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Next" charset="0"/>
              </a:rPr>
              <a:t>How do we create a welcoming space:</a:t>
            </a:r>
          </a:p>
          <a:p>
            <a:r>
              <a:rPr lang="en-US" sz="2800" dirty="0">
                <a:solidFill>
                  <a:schemeClr val="bg1"/>
                </a:solidFill>
                <a:latin typeface="Avenir Next" charset="0"/>
              </a:rPr>
              <a:t>- physical presence, gestures, generosity, reciprocity – “Yes, and...” </a:t>
            </a:r>
          </a:p>
          <a:p>
            <a:endParaRPr lang="en-US" sz="2800" dirty="0">
              <a:solidFill>
                <a:schemeClr val="bg1"/>
              </a:solidFill>
              <a:latin typeface="Avenir Next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Next" charset="0"/>
              </a:rPr>
              <a:t>Be present, intentional in the language that we use.</a:t>
            </a:r>
          </a:p>
        </p:txBody>
      </p:sp>
    </p:spTree>
    <p:extLst>
      <p:ext uri="{BB962C8B-B14F-4D97-AF65-F5344CB8AC3E}">
        <p14:creationId xmlns:p14="http://schemas.microsoft.com/office/powerpoint/2010/main" val="101467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2739" y="0"/>
            <a:ext cx="8171261" cy="5715000"/>
          </a:xfrm>
          <a:prstGeom prst="rect">
            <a:avLst/>
          </a:prstGeom>
          <a:solidFill>
            <a:srgbClr val="011893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sz="1000">
              <a:solidFill>
                <a:srgbClr val="5A4663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8525" y="1197882"/>
            <a:ext cx="7498080" cy="21318"/>
          </a:xfrm>
          <a:prstGeom prst="line">
            <a:avLst/>
          </a:prstGeom>
          <a:ln w="44450">
            <a:solidFill>
              <a:srgbClr val="C0D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2033046" y="2444465"/>
            <a:ext cx="5143502" cy="82607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sz="4900" dirty="0">
                <a:solidFill>
                  <a:srgbClr val="503763"/>
                </a:solidFill>
                <a:latin typeface="Avenir Next" charset="0"/>
                <a:ea typeface="Avenir Next" charset="0"/>
                <a:cs typeface="Avenir Next" charset="0"/>
              </a:rPr>
              <a:t>STUDIO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2676" y="280482"/>
            <a:ext cx="7154526" cy="87224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Theatre + STEM inclusive pedagogy:</a:t>
            </a:r>
          </a:p>
          <a:p>
            <a:r>
              <a:rPr lang="en-US" sz="26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an integrated framework</a:t>
            </a:r>
            <a:endParaRPr lang="en-US" sz="2600" dirty="0">
              <a:solidFill>
                <a:srgbClr val="D0CCD4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5385" y="1723459"/>
            <a:ext cx="7268307" cy="265734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Next" charset="0"/>
              </a:rPr>
              <a:t>Celebrating failure – creating a space for the narrative of failure. </a:t>
            </a:r>
          </a:p>
          <a:p>
            <a:endParaRPr lang="en-US" sz="2800" dirty="0">
              <a:solidFill>
                <a:schemeClr val="bg1"/>
              </a:solidFill>
              <a:latin typeface="Avenir Next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Next" charset="0"/>
              </a:rPr>
              <a:t>Narratives and pathways: telling our stories of STEM – the importance of failure in this narrative.</a:t>
            </a:r>
          </a:p>
        </p:txBody>
      </p:sp>
    </p:spTree>
    <p:extLst>
      <p:ext uri="{BB962C8B-B14F-4D97-AF65-F5344CB8AC3E}">
        <p14:creationId xmlns:p14="http://schemas.microsoft.com/office/powerpoint/2010/main" val="29970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94DC9B-41E7-5F4C-999E-631CADFD6CF0}"/>
              </a:ext>
            </a:extLst>
          </p:cNvPr>
          <p:cNvSpPr txBox="1"/>
          <p:nvPr/>
        </p:nvSpPr>
        <p:spPr>
          <a:xfrm>
            <a:off x="1577031" y="1620152"/>
            <a:ext cx="5934958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Ever tried. Ever failed. No matter.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Try again. Fail again. Fail better.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Avenir Next" panose="020B05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i="1" dirty="0">
                <a:latin typeface="Avenir Next" panose="020B0503020202020204" pitchFamily="34" charset="0"/>
              </a:rPr>
              <a:t>- Samuel Beckett, </a:t>
            </a:r>
            <a:r>
              <a:rPr lang="en-US" sz="2800" i="1" dirty="0" err="1">
                <a:latin typeface="Avenir Next" panose="020B0503020202020204" pitchFamily="34" charset="0"/>
              </a:rPr>
              <a:t>Worstward</a:t>
            </a:r>
            <a:r>
              <a:rPr lang="en-US" sz="2800" i="1" dirty="0">
                <a:latin typeface="Avenir Next" panose="020B0503020202020204" pitchFamily="34" charset="0"/>
              </a:rPr>
              <a:t> Ho</a:t>
            </a:r>
          </a:p>
        </p:txBody>
      </p:sp>
    </p:spTree>
    <p:extLst>
      <p:ext uri="{BB962C8B-B14F-4D97-AF65-F5344CB8AC3E}">
        <p14:creationId xmlns:p14="http://schemas.microsoft.com/office/powerpoint/2010/main" val="32980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37803" y="148530"/>
            <a:ext cx="710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venir Next Medium" charset="0"/>
                <a:ea typeface="Avenir Next Medium" charset="0"/>
                <a:cs typeface="Avenir Next Medium" charset="0"/>
              </a:rPr>
              <a:t>Inclusion and Course Context</a:t>
            </a:r>
            <a:endParaRPr lang="en-US" sz="2400" dirty="0">
              <a:solidFill>
                <a:srgbClr val="D0CCD4"/>
              </a:solidFill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7FA75F0-AA1B-BA40-8807-640474794716}"/>
              </a:ext>
            </a:extLst>
          </p:cNvPr>
          <p:cNvGrpSpPr/>
          <p:nvPr/>
        </p:nvGrpSpPr>
        <p:grpSpPr>
          <a:xfrm>
            <a:off x="69145" y="843897"/>
            <a:ext cx="2276970" cy="1802311"/>
            <a:chOff x="205766" y="809003"/>
            <a:chExt cx="2276970" cy="1802311"/>
          </a:xfrm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2566323C-A0AA-D94C-BC58-23B2DB3E1247}"/>
                </a:ext>
              </a:extLst>
            </p:cNvPr>
            <p:cNvSpPr/>
            <p:nvPr/>
          </p:nvSpPr>
          <p:spPr>
            <a:xfrm>
              <a:off x="228111" y="809003"/>
              <a:ext cx="2137019" cy="18023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11893">
                <a:alpha val="72000"/>
              </a:srgbClr>
            </a:solidFill>
          </p:spPr>
          <p:style>
            <a:lnRef idx="2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ECE9469D-0C16-2B45-864C-10F58276AE2E}"/>
                </a:ext>
              </a:extLst>
            </p:cNvPr>
            <p:cNvSpPr txBox="1"/>
            <p:nvPr/>
          </p:nvSpPr>
          <p:spPr>
            <a:xfrm>
              <a:off x="205766" y="1238487"/>
              <a:ext cx="227697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Identities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Microaggressions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Stereotype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threat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1B2E4EC-8FFD-F443-930C-9C55B836B295}"/>
              </a:ext>
            </a:extLst>
          </p:cNvPr>
          <p:cNvGrpSpPr/>
          <p:nvPr/>
        </p:nvGrpSpPr>
        <p:grpSpPr>
          <a:xfrm>
            <a:off x="1949571" y="1830948"/>
            <a:ext cx="2137019" cy="1802311"/>
            <a:chOff x="228109" y="809003"/>
            <a:chExt cx="2137019" cy="1802311"/>
          </a:xfrm>
        </p:grpSpPr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xmlns="" id="{A5145AD5-40C3-B34F-8382-D32F8C760D6D}"/>
                </a:ext>
              </a:extLst>
            </p:cNvPr>
            <p:cNvSpPr/>
            <p:nvPr/>
          </p:nvSpPr>
          <p:spPr>
            <a:xfrm>
              <a:off x="228109" y="809003"/>
              <a:ext cx="2137019" cy="18023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11893">
                <a:alpha val="72000"/>
              </a:srgbClr>
            </a:solidFill>
          </p:spPr>
          <p:style>
            <a:lnRef idx="2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304349D8-2379-6A4A-913A-4133A25B030E}"/>
                </a:ext>
              </a:extLst>
            </p:cNvPr>
            <p:cNvSpPr txBox="1"/>
            <p:nvPr/>
          </p:nvSpPr>
          <p:spPr>
            <a:xfrm>
              <a:off x="283397" y="1229166"/>
              <a:ext cx="202644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Narratives;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Failure as a process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31792F5-ECD4-A344-A47C-D743B9685E3F}"/>
              </a:ext>
            </a:extLst>
          </p:cNvPr>
          <p:cNvGrpSpPr/>
          <p:nvPr/>
        </p:nvGrpSpPr>
        <p:grpSpPr>
          <a:xfrm>
            <a:off x="33145" y="2806902"/>
            <a:ext cx="2253711" cy="1802311"/>
            <a:chOff x="192111" y="809003"/>
            <a:chExt cx="2253711" cy="1802311"/>
          </a:xfrm>
        </p:grpSpPr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xmlns="" id="{EBB8B5F5-AA6F-7B4F-B934-446F8A22756F}"/>
                </a:ext>
              </a:extLst>
            </p:cNvPr>
            <p:cNvSpPr/>
            <p:nvPr/>
          </p:nvSpPr>
          <p:spPr>
            <a:xfrm>
              <a:off x="228111" y="809003"/>
              <a:ext cx="2137019" cy="180231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11893">
                <a:alpha val="72000"/>
              </a:srgbClr>
            </a:solidFill>
          </p:spPr>
          <p:style>
            <a:lnRef idx="2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D6B31367-789E-AF4B-9A8C-EA8C86144D0D}"/>
                </a:ext>
              </a:extLst>
            </p:cNvPr>
            <p:cNvSpPr txBox="1"/>
            <p:nvPr/>
          </p:nvSpPr>
          <p:spPr>
            <a:xfrm>
              <a:off x="192111" y="1062406"/>
              <a:ext cx="225371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venir Next Demi Bold" panose="020B0503020202020204" pitchFamily="34" charset="0"/>
                  <a:cs typeface="Helvetica Neue"/>
                </a:rPr>
                <a:t>Generosity; Physical space; Exploration of boundaries</a:t>
              </a:r>
            </a:p>
          </p:txBody>
        </p:sp>
      </p:grpSp>
      <p:sp>
        <p:nvSpPr>
          <p:cNvPr id="29" name="Chevron 28">
            <a:extLst>
              <a:ext uri="{FF2B5EF4-FFF2-40B4-BE49-F238E27FC236}">
                <a16:creationId xmlns:a16="http://schemas.microsoft.com/office/drawing/2014/main" xmlns="" id="{D2DF909F-0546-974E-BB57-78FC015C1671}"/>
              </a:ext>
            </a:extLst>
          </p:cNvPr>
          <p:cNvSpPr/>
          <p:nvPr/>
        </p:nvSpPr>
        <p:spPr>
          <a:xfrm>
            <a:off x="4167904" y="2375444"/>
            <a:ext cx="606669" cy="72096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F582D3EA-B58C-3547-8CC0-4E4518599EEB}"/>
              </a:ext>
            </a:extLst>
          </p:cNvPr>
          <p:cNvSpPr/>
          <p:nvPr/>
        </p:nvSpPr>
        <p:spPr>
          <a:xfrm>
            <a:off x="4996242" y="1047223"/>
            <a:ext cx="2178281" cy="3358662"/>
          </a:xfrm>
          <a:prstGeom prst="roundRect">
            <a:avLst/>
          </a:prstGeom>
          <a:solidFill>
            <a:srgbClr val="0118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venir Next Demi Bold" panose="020B0503020202020204" pitchFamily="34" charset="0"/>
              </a:rPr>
              <a:t>STEM includes our identities, stories, meaning-making, embodied understanding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xmlns="" id="{90A92FC6-7794-594F-AD2B-3E07F2A72277}"/>
              </a:ext>
            </a:extLst>
          </p:cNvPr>
          <p:cNvSpPr/>
          <p:nvPr/>
        </p:nvSpPr>
        <p:spPr>
          <a:xfrm>
            <a:off x="7396192" y="2366069"/>
            <a:ext cx="606669" cy="72096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xmlns="" id="{550159F7-AE00-1448-974C-EAA6608B8389}"/>
              </a:ext>
            </a:extLst>
          </p:cNvPr>
          <p:cNvSpPr/>
          <p:nvPr/>
        </p:nvSpPr>
        <p:spPr>
          <a:xfrm>
            <a:off x="8084175" y="2375444"/>
            <a:ext cx="606669" cy="72096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AF77B4-1CD4-B642-98F8-C15B746AA660}"/>
              </a:ext>
            </a:extLst>
          </p:cNvPr>
          <p:cNvSpPr txBox="1"/>
          <p:nvPr/>
        </p:nvSpPr>
        <p:spPr>
          <a:xfrm>
            <a:off x="795431" y="4963452"/>
            <a:ext cx="759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venir Next" panose="020B0503020202020204" pitchFamily="34" charset="0"/>
                <a:cs typeface="Helvetica Neue"/>
              </a:rPr>
              <a:t>Inclusive STEM pedagogy for global mindset </a:t>
            </a:r>
          </a:p>
        </p:txBody>
      </p:sp>
    </p:spTree>
    <p:extLst>
      <p:ext uri="{BB962C8B-B14F-4D97-AF65-F5344CB8AC3E}">
        <p14:creationId xmlns:p14="http://schemas.microsoft.com/office/powerpoint/2010/main" val="168966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F76AE37-C7BF-1E44-B225-4E1FF92D3EDA}"/>
              </a:ext>
            </a:extLst>
          </p:cNvPr>
          <p:cNvGrpSpPr/>
          <p:nvPr/>
        </p:nvGrpSpPr>
        <p:grpSpPr>
          <a:xfrm>
            <a:off x="872300" y="2220706"/>
            <a:ext cx="1294652" cy="730344"/>
            <a:chOff x="7396192" y="2366069"/>
            <a:chExt cx="1294652" cy="730344"/>
          </a:xfrm>
        </p:grpSpPr>
        <p:sp>
          <p:nvSpPr>
            <p:cNvPr id="3" name="Chevron 2">
              <a:extLst>
                <a:ext uri="{FF2B5EF4-FFF2-40B4-BE49-F238E27FC236}">
                  <a16:creationId xmlns:a16="http://schemas.microsoft.com/office/drawing/2014/main" xmlns="" id="{D4AC3BE0-3160-6643-B120-B9926FE6B5E9}"/>
                </a:ext>
              </a:extLst>
            </p:cNvPr>
            <p:cNvSpPr/>
            <p:nvPr/>
          </p:nvSpPr>
          <p:spPr>
            <a:xfrm>
              <a:off x="7396192" y="2366069"/>
              <a:ext cx="606669" cy="720969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Chevron 3">
              <a:extLst>
                <a:ext uri="{FF2B5EF4-FFF2-40B4-BE49-F238E27FC236}">
                  <a16:creationId xmlns:a16="http://schemas.microsoft.com/office/drawing/2014/main" xmlns="" id="{E70BE8E0-915D-C640-BA52-DF000B4EDAC4}"/>
                </a:ext>
              </a:extLst>
            </p:cNvPr>
            <p:cNvSpPr/>
            <p:nvPr/>
          </p:nvSpPr>
          <p:spPr>
            <a:xfrm>
              <a:off x="8084175" y="2375444"/>
              <a:ext cx="606669" cy="720969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79A1C4EA-550E-2C47-B450-9929D51A4BC8}"/>
              </a:ext>
            </a:extLst>
          </p:cNvPr>
          <p:cNvSpPr/>
          <p:nvPr/>
        </p:nvSpPr>
        <p:spPr>
          <a:xfrm>
            <a:off x="2727828" y="906547"/>
            <a:ext cx="5053364" cy="3358662"/>
          </a:xfrm>
          <a:prstGeom prst="roundRect">
            <a:avLst/>
          </a:prstGeom>
          <a:solidFill>
            <a:srgbClr val="011893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Next Demi Bold" panose="020B0503020202020204" pitchFamily="34" charset="0"/>
              </a:rPr>
              <a:t>STEM as a space for students to contribute their identities; to belong; to connect across the disciplines and beyond the curriculum; to author their narratives as global citizens</a:t>
            </a:r>
          </a:p>
        </p:txBody>
      </p:sp>
    </p:spTree>
    <p:extLst>
      <p:ext uri="{BB962C8B-B14F-4D97-AF65-F5344CB8AC3E}">
        <p14:creationId xmlns:p14="http://schemas.microsoft.com/office/powerpoint/2010/main" val="205156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600" y="1930315"/>
            <a:ext cx="357162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latin typeface="Avenir Next" charset="0"/>
                <a:ea typeface="Avenir Next" charset="0"/>
                <a:cs typeface="Avenir Next" charset="0"/>
              </a:rPr>
              <a:t>Contact</a:t>
            </a:r>
          </a:p>
          <a:p>
            <a:endParaRPr lang="en-US" sz="2700" dirty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2700" dirty="0" err="1">
                <a:latin typeface="Avenir Next" charset="0"/>
                <a:ea typeface="Avenir Next" charset="0"/>
                <a:cs typeface="Avenir Next" charset="0"/>
              </a:rPr>
              <a:t>takayamak@hhmi.org</a:t>
            </a:r>
            <a:endParaRPr lang="en-US" sz="27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C7E32952-1718-E445-9561-0AB0F42F5DAB}"/>
              </a:ext>
            </a:extLst>
          </p:cNvPr>
          <p:cNvSpPr txBox="1"/>
          <p:nvPr/>
        </p:nvSpPr>
        <p:spPr>
          <a:xfrm>
            <a:off x="2183831" y="1840348"/>
            <a:ext cx="502772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venir Next" panose="020B0503020202020204" pitchFamily="34" charset="0"/>
              </a:rPr>
              <a:t>Globalization in STEM learning: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Avenir Next" panose="020B0503020202020204" pitchFamily="34" charset="0"/>
              </a:rPr>
              <a:t>inclusivity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Avenir Next" panose="020B0503020202020204" pitchFamily="34" charset="0"/>
              </a:rPr>
              <a:t>excellence through diversity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Avenir Next" panose="020B0503020202020204" pitchFamily="34" charset="0"/>
              </a:rPr>
              <a:t>intersectionality and identity</a:t>
            </a:r>
          </a:p>
        </p:txBody>
      </p:sp>
    </p:spTree>
    <p:extLst>
      <p:ext uri="{BB962C8B-B14F-4D97-AF65-F5344CB8AC3E}">
        <p14:creationId xmlns:p14="http://schemas.microsoft.com/office/powerpoint/2010/main" val="1189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11125" y="101600"/>
            <a:ext cx="894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Avenir Next" charset="0"/>
                <a:ea typeface="Avenir Next" charset="0"/>
                <a:cs typeface="Avenir Next" charset="0"/>
              </a:rPr>
              <a:t>US data: Persistence of undergrad STEM aspirants</a:t>
            </a:r>
            <a:endParaRPr lang="en-US" sz="2700" dirty="0"/>
          </a:p>
        </p:txBody>
      </p:sp>
      <p:pic>
        <p:nvPicPr>
          <p:cNvPr id="3" name="Picture 2" descr="URMs in STEM 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90331"/>
            <a:ext cx="8496300" cy="45455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301" y="5177849"/>
            <a:ext cx="8712200" cy="52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HHMI: A New Strategy to Build Capacity for Creativity, D. </a:t>
            </a:r>
            <a:r>
              <a:rPr lang="en-US" dirty="0" err="1"/>
              <a:t>Asai</a:t>
            </a:r>
            <a:r>
              <a:rPr lang="en-US" dirty="0"/>
              <a:t>. Available: https://</a:t>
            </a:r>
            <a:r>
              <a:rPr lang="en-US" dirty="0" err="1"/>
              <a:t>www.hhmi.org</a:t>
            </a:r>
            <a:r>
              <a:rPr lang="en-US" dirty="0"/>
              <a:t>/content/new-strategy-build-capacity-creativity-science-education</a:t>
            </a:r>
          </a:p>
        </p:txBody>
      </p:sp>
    </p:spTree>
    <p:extLst>
      <p:ext uri="{BB962C8B-B14F-4D97-AF65-F5344CB8AC3E}">
        <p14:creationId xmlns:p14="http://schemas.microsoft.com/office/powerpoint/2010/main" val="210097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94DC9B-41E7-5F4C-999E-631CADFD6CF0}"/>
              </a:ext>
            </a:extLst>
          </p:cNvPr>
          <p:cNvSpPr txBox="1"/>
          <p:nvPr/>
        </p:nvSpPr>
        <p:spPr>
          <a:xfrm>
            <a:off x="357808" y="574032"/>
            <a:ext cx="8579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" panose="020B0503020202020204" pitchFamily="34" charset="0"/>
              </a:rPr>
              <a:t>A. Finley &amp; T. McNair (2013) </a:t>
            </a:r>
            <a:r>
              <a:rPr lang="en-US" sz="2400" i="1" dirty="0">
                <a:latin typeface="Avenir Next" panose="020B0503020202020204" pitchFamily="34" charset="0"/>
              </a:rPr>
              <a:t>Assessing underserved students’ engagement in high-impact practices. </a:t>
            </a:r>
            <a:r>
              <a:rPr lang="en-US" sz="2400" dirty="0">
                <a:latin typeface="Avenir Next" panose="020B0503020202020204" pitchFamily="34" charset="0"/>
              </a:rPr>
              <a:t>Washington, DC: American Association of Colleges and Universities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DFC96A-F22A-3F49-82D2-660D76369BCF}"/>
              </a:ext>
            </a:extLst>
          </p:cNvPr>
          <p:cNvSpPr txBox="1"/>
          <p:nvPr/>
        </p:nvSpPr>
        <p:spPr>
          <a:xfrm>
            <a:off x="357808" y="2401751"/>
            <a:ext cx="8070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" panose="020B0503020202020204" pitchFamily="34" charset="0"/>
              </a:rPr>
              <a:t>How do students articulate the effects and meaning of their learning?</a:t>
            </a:r>
          </a:p>
        </p:txBody>
      </p:sp>
    </p:spTree>
    <p:extLst>
      <p:ext uri="{BB962C8B-B14F-4D97-AF65-F5344CB8AC3E}">
        <p14:creationId xmlns:p14="http://schemas.microsoft.com/office/powerpoint/2010/main" val="5236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DFC96A-F22A-3F49-82D2-660D76369BCF}"/>
              </a:ext>
            </a:extLst>
          </p:cNvPr>
          <p:cNvSpPr txBox="1"/>
          <p:nvPr/>
        </p:nvSpPr>
        <p:spPr>
          <a:xfrm>
            <a:off x="516833" y="825022"/>
            <a:ext cx="826935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venir Next" panose="020B0503020202020204" pitchFamily="34" charset="0"/>
              </a:rPr>
              <a:t>The learning experiences that most stood out to students:</a:t>
            </a:r>
          </a:p>
          <a:p>
            <a:endParaRPr lang="en-US" sz="2400" dirty="0">
              <a:latin typeface="Avenir Next" panose="020B0503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panose="020B0503020202020204" pitchFamily="34" charset="0"/>
              </a:rPr>
              <a:t>Connections between how their learning environment facilitated a </a:t>
            </a:r>
            <a:r>
              <a:rPr lang="en-US" sz="2400" b="1" dirty="0">
                <a:latin typeface="Avenir Next Demi Bold" panose="020B0503020202020204" pitchFamily="34" charset="0"/>
              </a:rPr>
              <a:t>sense of self-worth </a:t>
            </a:r>
            <a:r>
              <a:rPr lang="en-US" sz="2400" dirty="0">
                <a:latin typeface="Avenir Next" panose="020B0503020202020204" pitchFamily="34" charset="0"/>
              </a:rPr>
              <a:t>and </a:t>
            </a:r>
            <a:r>
              <a:rPr lang="en-US" sz="2400" b="1" dirty="0">
                <a:latin typeface="Avenir Next Demi Bold" panose="020B0503020202020204" pitchFamily="34" charset="0"/>
              </a:rPr>
              <a:t>empowerment</a:t>
            </a:r>
            <a:r>
              <a:rPr lang="en-US" sz="2400" dirty="0">
                <a:latin typeface="Avenir Next" panose="020B0503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panose="020B0503020202020204" pitchFamily="34" charset="0"/>
              </a:rPr>
              <a:t>Importance of </a:t>
            </a:r>
            <a:r>
              <a:rPr lang="en-US" sz="2400" b="1" dirty="0">
                <a:latin typeface="Avenir Next Demi Bold" panose="020B0503020202020204" pitchFamily="34" charset="0"/>
              </a:rPr>
              <a:t>individual identity</a:t>
            </a:r>
            <a:r>
              <a:rPr lang="en-US" sz="2400" dirty="0">
                <a:latin typeface="Avenir Next" panose="020B0503020202020204" pitchFamily="34" charset="0"/>
              </a:rPr>
              <a:t> as central to their meaning-making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panose="020B0503020202020204" pitchFamily="34" charset="0"/>
              </a:rPr>
              <a:t>Students’ </a:t>
            </a:r>
            <a:r>
              <a:rPr lang="en-US" sz="2400" b="1" dirty="0">
                <a:latin typeface="Avenir Next Demi Bold" panose="020B0503020202020204" pitchFamily="34" charset="0"/>
              </a:rPr>
              <a:t>personal development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panose="020B0503020202020204" pitchFamily="34" charset="0"/>
              </a:rPr>
              <a:t>Intentionally making the </a:t>
            </a:r>
            <a:r>
              <a:rPr lang="en-US" sz="2400" b="1" dirty="0">
                <a:latin typeface="Avenir Next Demi Bold" panose="020B0503020202020204" pitchFamily="34" charset="0"/>
              </a:rPr>
              <a:t>diversity of students’ experiences</a:t>
            </a:r>
            <a:r>
              <a:rPr lang="en-US" sz="2400" dirty="0">
                <a:latin typeface="Avenir Next" panose="020B0503020202020204" pitchFamily="34" charset="0"/>
              </a:rPr>
              <a:t> part of the discourse and applicable to course material.</a:t>
            </a:r>
          </a:p>
        </p:txBody>
      </p:sp>
    </p:spTree>
    <p:extLst>
      <p:ext uri="{BB962C8B-B14F-4D97-AF65-F5344CB8AC3E}">
        <p14:creationId xmlns:p14="http://schemas.microsoft.com/office/powerpoint/2010/main" val="40973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94DC9B-41E7-5F4C-999E-631CADFD6CF0}"/>
              </a:ext>
            </a:extLst>
          </p:cNvPr>
          <p:cNvSpPr txBox="1"/>
          <p:nvPr/>
        </p:nvSpPr>
        <p:spPr>
          <a:xfrm>
            <a:off x="1788047" y="1465943"/>
            <a:ext cx="5608587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Patti McGill Peterson’s keynote: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" panose="020B0503020202020204" pitchFamily="34" charset="0"/>
              </a:rPr>
              <a:t>Knowledge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" panose="020B0503020202020204" pitchFamily="34" charset="0"/>
              </a:rPr>
              <a:t>Skills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venir Next" panose="020B0503020202020204" pitchFamily="34" charset="0"/>
              </a:rPr>
              <a:t>Attitudes [Dispositions]</a:t>
            </a:r>
          </a:p>
        </p:txBody>
      </p:sp>
    </p:spTree>
    <p:extLst>
      <p:ext uri="{BB962C8B-B14F-4D97-AF65-F5344CB8AC3E}">
        <p14:creationId xmlns:p14="http://schemas.microsoft.com/office/powerpoint/2010/main" val="396715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94DC9B-41E7-5F4C-999E-631CADFD6CF0}"/>
              </a:ext>
            </a:extLst>
          </p:cNvPr>
          <p:cNvSpPr txBox="1"/>
          <p:nvPr/>
        </p:nvSpPr>
        <p:spPr>
          <a:xfrm>
            <a:off x="240601" y="153753"/>
            <a:ext cx="842275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Other themes from yesterday: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latin typeface="Avenir Next" panose="020B0503020202020204" pitchFamily="34" charset="0"/>
              </a:rPr>
              <a:t>enduring questions of humanity; social context (</a:t>
            </a:r>
            <a:r>
              <a:rPr lang="en-US" sz="2700" dirty="0" err="1">
                <a:latin typeface="Avenir Next" panose="020B0503020202020204" pitchFamily="34" charset="0"/>
              </a:rPr>
              <a:t>Penprase</a:t>
            </a:r>
            <a:r>
              <a:rPr lang="en-US" sz="2700" dirty="0">
                <a:latin typeface="Avenir Next" panose="020B0503020202020204" pitchFamily="34" charset="0"/>
              </a:rPr>
              <a:t>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latin typeface="Avenir Next" panose="020B0503020202020204" pitchFamily="34" charset="0"/>
              </a:rPr>
              <a:t>integration of ethical understandings into engineering education (Helfand)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latin typeface="Avenir Next" panose="020B0503020202020204" pitchFamily="34" charset="0"/>
              </a:rPr>
              <a:t>rooted globalism (</a:t>
            </a:r>
            <a:r>
              <a:rPr lang="en-US" sz="2700" dirty="0" err="1">
                <a:latin typeface="Avenir Next" panose="020B0503020202020204" pitchFamily="34" charset="0"/>
              </a:rPr>
              <a:t>Pickus</a:t>
            </a:r>
            <a:r>
              <a:rPr lang="en-US" sz="2700" dirty="0">
                <a:latin typeface="Avenir Next" panose="020B0503020202020204" pitchFamily="34" charset="0"/>
              </a:rPr>
              <a:t>) – being knowledgeable about each other’s histories...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latin typeface="Avenir Next" panose="020B0503020202020204" pitchFamily="34" charset="0"/>
              </a:rPr>
              <a:t>defamiliarization (Dwyer) – seeing your own world through the vision of someone else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latin typeface="Avenir Next" panose="020B0503020202020204" pitchFamily="34" charset="0"/>
              </a:rPr>
              <a:t>scaffolded connections between ”self” and humanity as a whole – the concentric circles of experience (Gonzalez)</a:t>
            </a:r>
          </a:p>
        </p:txBody>
      </p:sp>
    </p:spTree>
    <p:extLst>
      <p:ext uri="{BB962C8B-B14F-4D97-AF65-F5344CB8AC3E}">
        <p14:creationId xmlns:p14="http://schemas.microsoft.com/office/powerpoint/2010/main" val="10397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54E436-0424-2D42-81ED-86F25A05967D}"/>
              </a:ext>
            </a:extLst>
          </p:cNvPr>
          <p:cNvSpPr txBox="1"/>
          <p:nvPr/>
        </p:nvSpPr>
        <p:spPr>
          <a:xfrm>
            <a:off x="2068286" y="1465943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94DC9B-41E7-5F4C-999E-631CADFD6CF0}"/>
              </a:ext>
            </a:extLst>
          </p:cNvPr>
          <p:cNvSpPr txBox="1"/>
          <p:nvPr/>
        </p:nvSpPr>
        <p:spPr>
          <a:xfrm>
            <a:off x="3018970" y="1620152"/>
            <a:ext cx="33614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being present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generosity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risk-taking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venir Next" panose="020B0503020202020204" pitchFamily="34" charset="0"/>
              </a:rPr>
              <a:t>celebrating failure</a:t>
            </a:r>
          </a:p>
        </p:txBody>
      </p:sp>
    </p:spTree>
    <p:extLst>
      <p:ext uri="{BB962C8B-B14F-4D97-AF65-F5344CB8AC3E}">
        <p14:creationId xmlns:p14="http://schemas.microsoft.com/office/powerpoint/2010/main" val="193010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E16881-9D34-C743-8E24-F8E10EDD0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843" y="0"/>
            <a:ext cx="6310313" cy="5715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7BA17FA-28B2-0549-B97D-13C383727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7877" y="5390855"/>
            <a:ext cx="926122" cy="32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3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>
            <a:latin typeface="Helvetica Neue"/>
            <a:cs typeface="Helvetica Neue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>
            <a:latin typeface="Helvetica Neue"/>
            <a:cs typeface="Helvetica Neue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14553</TotalTime>
  <Words>573</Words>
  <Application>Microsoft Office PowerPoint</Application>
  <PresentationFormat>On-screen Show (16:10)</PresentationFormat>
  <Paragraphs>96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Avenir Next</vt:lpstr>
      <vt:lpstr>Avenir Next Demi Bold</vt:lpstr>
      <vt:lpstr>Avenir Next Medium</vt:lpstr>
      <vt:lpstr>Avenir Next Regular</vt:lpstr>
      <vt:lpstr>Calibri</vt:lpstr>
      <vt:lpstr>Calibri Light</vt:lpstr>
      <vt:lpstr>Helvetica Neue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Knight, Shannon</dc:creator>
  <cp:lastModifiedBy>Carin Rodgers-Bronstein</cp:lastModifiedBy>
  <cp:revision>484</cp:revision>
  <cp:lastPrinted>2017-06-05T19:26:12Z</cp:lastPrinted>
  <dcterms:created xsi:type="dcterms:W3CDTF">2015-09-23T18:57:34Z</dcterms:created>
  <dcterms:modified xsi:type="dcterms:W3CDTF">2018-06-19T22:26:43Z</dcterms:modified>
</cp:coreProperties>
</file>