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2"/>
  </p:notesMasterIdLst>
  <p:sldIdLst>
    <p:sldId id="256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0146" autoAdjust="0"/>
  </p:normalViewPr>
  <p:slideViewPr>
    <p:cSldViewPr>
      <p:cViewPr varScale="1">
        <p:scale>
          <a:sx n="102" d="100"/>
          <a:sy n="102" d="100"/>
        </p:scale>
        <p:origin x="127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09EEB-BF8C-4B93-91BF-187C09CC71FC}" type="datetimeFigureOut">
              <a:rPr lang="en-SG" smtClean="0"/>
              <a:t>19/6/2018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83B7A-937B-4630-9037-80AD6FBBB8D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948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Setting intention around new content knowledge, skills, understanding, stories of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83B7A-937B-4630-9037-80AD6FBBB8D7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91108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D79-285B-4E61-8DA0-88E6363D8D4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1F7E-2BC9-48C3-8EE8-0965DDE96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D79-285B-4E61-8DA0-88E6363D8D4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1F7E-2BC9-48C3-8EE8-0965DDE96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D79-285B-4E61-8DA0-88E6363D8D4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1F7E-2BC9-48C3-8EE8-0965DDE96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D79-285B-4E61-8DA0-88E6363D8D4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1F7E-2BC9-48C3-8EE8-0965DDE96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D79-285B-4E61-8DA0-88E6363D8D4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1F7E-2BC9-48C3-8EE8-0965DDE96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D79-285B-4E61-8DA0-88E6363D8D4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1F7E-2BC9-48C3-8EE8-0965DDE96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D79-285B-4E61-8DA0-88E6363D8D4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1F7E-2BC9-48C3-8EE8-0965DDE96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D79-285B-4E61-8DA0-88E6363D8D4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1F7E-2BC9-48C3-8EE8-0965DDE96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D79-285B-4E61-8DA0-88E6363D8D4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1F7E-2BC9-48C3-8EE8-0965DDE96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D79-285B-4E61-8DA0-88E6363D8D4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1F7E-2BC9-48C3-8EE8-0965DDE96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D79-285B-4E61-8DA0-88E6363D8D4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1F7E-2BC9-48C3-8EE8-0965DDE96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C8D79-285B-4E61-8DA0-88E6363D8D4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21F7E-2BC9-48C3-8EE8-0965DDE96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81000" y="2590800"/>
            <a:ext cx="8229600" cy="0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74320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Verdana"/>
              </a:rPr>
              <a:t>“In Asia, For the World”: Establishing the Liberal Arts Abroad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cs typeface="Verdana"/>
            </a:endParaRPr>
          </a:p>
          <a:p>
            <a:endParaRPr lang="en-US" sz="2400" b="1" dirty="0" smtClean="0">
              <a:solidFill>
                <a:schemeClr val="tx2">
                  <a:lumMod val="75000"/>
                </a:schemeClr>
              </a:solidFill>
              <a:cs typeface="Verdana"/>
            </a:endParaRPr>
          </a:p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cs typeface="Verdana"/>
              </a:rPr>
              <a:t>Trisha Craig</a:t>
            </a:r>
          </a:p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cs typeface="Verdana"/>
              </a:rPr>
              <a:t>Dean, International and Professional Experience</a:t>
            </a:r>
          </a:p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cs typeface="Verdana"/>
              </a:rPr>
              <a:t>Yale-NUS College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cs typeface="Verdana"/>
            </a:endParaRP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381000"/>
            <a:ext cx="82296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dirty="0" smtClean="0">
                <a:solidFill>
                  <a:schemeClr val="accent6">
                    <a:lumMod val="75000"/>
                  </a:schemeClr>
                </a:solidFill>
              </a:rPr>
              <a:t>Establishing Liberal Arts Institutions Abroad</a:t>
            </a:r>
            <a:endParaRPr lang="en-US" sz="3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Picture 2" descr="YaleNUS_workmark_stacked_reverse_orange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172200"/>
            <a:ext cx="551249" cy="539999"/>
          </a:xfrm>
          <a:prstGeom prst="rect">
            <a:avLst/>
          </a:prstGeom>
        </p:spPr>
      </p:pic>
      <p:sp>
        <p:nvSpPr>
          <p:cNvPr id="10" name="Content Placeholder 5"/>
          <p:cNvSpPr txBox="1">
            <a:spLocks/>
          </p:cNvSpPr>
          <p:nvPr/>
        </p:nvSpPr>
        <p:spPr>
          <a:xfrm>
            <a:off x="457200" y="11890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17375E"/>
                </a:solidFill>
              </a:rPr>
              <a:t>Growth of liberal arts institutions and programs in parts of world where the model is relatively unknown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17375E"/>
                </a:solidFill>
              </a:rPr>
              <a:t>Different modalities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17375E"/>
                </a:solidFill>
              </a:rPr>
              <a:t>Branch campuses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17375E"/>
                </a:solidFill>
              </a:rPr>
              <a:t>Programs within established institutions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17375E"/>
                </a:solidFill>
              </a:rPr>
              <a:t>Autonomous College  </a:t>
            </a:r>
            <a:r>
              <a:rPr lang="mr-IN" sz="2400" dirty="0" smtClean="0">
                <a:solidFill>
                  <a:srgbClr val="17375E"/>
                </a:solidFill>
              </a:rPr>
              <a:t>–</a:t>
            </a:r>
            <a:r>
              <a:rPr lang="en-US" sz="2400" dirty="0" smtClean="0">
                <a:solidFill>
                  <a:srgbClr val="17375E"/>
                </a:solidFill>
              </a:rPr>
              <a:t> Yale-NUS model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17375E"/>
                </a:solidFill>
              </a:rPr>
              <a:t>Yale-NUS: A community of learning, founded by two great universities, in Asia, for the world</a:t>
            </a:r>
          </a:p>
          <a:p>
            <a:pPr algn="l"/>
            <a:r>
              <a:rPr lang="en-US" sz="2800" dirty="0" smtClean="0">
                <a:solidFill>
                  <a:srgbClr val="17375E"/>
                </a:solidFill>
              </a:rPr>
              <a:t> </a:t>
            </a:r>
            <a:endParaRPr lang="en-US" sz="2800" dirty="0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179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3810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Why the interest?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Picture 2" descr="YaleNUS_workmark_stacked_reverse_orange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172200"/>
            <a:ext cx="551249" cy="539999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1890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7375E"/>
                </a:solidFill>
              </a:rPr>
              <a:t>Traditional institutions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7375E"/>
                </a:solidFill>
              </a:rPr>
              <a:t>Extend liberal education in the world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7375E"/>
                </a:solidFill>
              </a:rPr>
              <a:t>Maintain relevance</a:t>
            </a:r>
            <a:endParaRPr lang="en-US" dirty="0">
              <a:solidFill>
                <a:srgbClr val="17375E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7375E"/>
                </a:solidFill>
              </a:rPr>
              <a:t>Host countries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7375E"/>
                </a:solidFill>
              </a:rPr>
              <a:t>State </a:t>
            </a:r>
            <a:r>
              <a:rPr lang="en-US" dirty="0" err="1" smtClean="0">
                <a:solidFill>
                  <a:srgbClr val="17375E"/>
                </a:solidFill>
              </a:rPr>
              <a:t>developmentalist</a:t>
            </a:r>
            <a:r>
              <a:rPr lang="en-US" dirty="0" smtClean="0">
                <a:solidFill>
                  <a:srgbClr val="17375E"/>
                </a:solidFill>
              </a:rPr>
              <a:t> projects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7375E"/>
                </a:solidFill>
              </a:rPr>
              <a:t>Economic rationale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7375E"/>
                </a:solidFill>
              </a:rPr>
              <a:t>Singapore: very consistent with its industrial model</a:t>
            </a:r>
            <a:endParaRPr lang="en-US" dirty="0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041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3594" y="344269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Globalizing       importing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Picture 2" descr="YaleNUS_workmark_stacked_reverse_orange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172200"/>
            <a:ext cx="551249" cy="539999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1890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7375E"/>
                </a:solidFill>
              </a:rPr>
              <a:t>Yale-NUS curriculum not imported from Yale</a:t>
            </a:r>
            <a:endParaRPr lang="en-US" dirty="0">
              <a:solidFill>
                <a:srgbClr val="17375E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7375E"/>
                </a:solidFill>
              </a:rPr>
              <a:t>Start with question: What should a young person in the 21</a:t>
            </a:r>
            <a:r>
              <a:rPr lang="en-US" baseline="30000" dirty="0" smtClean="0">
                <a:solidFill>
                  <a:srgbClr val="17375E"/>
                </a:solidFill>
              </a:rPr>
              <a:t>st</a:t>
            </a:r>
            <a:r>
              <a:rPr lang="en-US" dirty="0" smtClean="0">
                <a:solidFill>
                  <a:srgbClr val="17375E"/>
                </a:solidFill>
              </a:rPr>
              <a:t> know?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7375E"/>
                </a:solidFill>
              </a:rPr>
              <a:t>Robust Common Curriculum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17375E"/>
                </a:solidFill>
              </a:rPr>
              <a:t>East and West in dialogue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7375E"/>
                </a:solidFill>
              </a:rPr>
              <a:t>Very international student body</a:t>
            </a:r>
            <a:endParaRPr lang="en-US" sz="3200" dirty="0">
              <a:solidFill>
                <a:srgbClr val="17375E"/>
              </a:solidFill>
            </a:endParaRPr>
          </a:p>
          <a:p>
            <a:endParaRPr lang="en-US" dirty="0"/>
          </a:p>
        </p:txBody>
      </p:sp>
      <p:sp>
        <p:nvSpPr>
          <p:cNvPr id="2" name="Not Equal 1"/>
          <p:cNvSpPr/>
          <p:nvPr/>
        </p:nvSpPr>
        <p:spPr>
          <a:xfrm>
            <a:off x="2743200" y="533400"/>
            <a:ext cx="609600" cy="457200"/>
          </a:xfrm>
          <a:prstGeom prst="mathNotEqual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302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3810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Challenges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Picture 2" descr="YaleNUS_workmark_stacked_reverse_orange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172200"/>
            <a:ext cx="551249" cy="539999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1890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7375E"/>
                </a:solidFill>
              </a:rPr>
              <a:t>Broader acceptance of model</a:t>
            </a:r>
            <a:endParaRPr lang="en-US" dirty="0">
              <a:solidFill>
                <a:srgbClr val="17375E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7375E"/>
                </a:solidFill>
              </a:rPr>
              <a:t>Labor market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7375E"/>
                </a:solidFill>
              </a:rPr>
              <a:t>Creating global citizens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7375E"/>
                </a:solidFill>
              </a:rPr>
              <a:t>Impact on home </a:t>
            </a:r>
            <a:r>
              <a:rPr lang="en-US" smtClean="0">
                <a:solidFill>
                  <a:srgbClr val="17375E"/>
                </a:solidFill>
              </a:rPr>
              <a:t>and partner institutions</a:t>
            </a:r>
            <a:endParaRPr lang="en-US" dirty="0" smtClean="0">
              <a:solidFill>
                <a:srgbClr val="17375E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7375E"/>
                </a:solidFill>
              </a:rPr>
              <a:t>What should we be measuring?</a:t>
            </a:r>
            <a:endParaRPr lang="en-US" dirty="0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940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3810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Cultural Immersion</a:t>
            </a:r>
          </a:p>
        </p:txBody>
      </p:sp>
      <p:pic>
        <p:nvPicPr>
          <p:cNvPr id="3" name="Picture 2" descr="YaleNUS_workmark_stacked_reverse_orange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172200"/>
            <a:ext cx="551249" cy="539999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1128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7375E"/>
                </a:solidFill>
              </a:rPr>
              <a:t>If you are going abroad or to a new (for you) country, it’s not just about the specific opportunity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7375E"/>
                </a:solidFill>
              </a:rPr>
              <a:t>Look around – how is the society organized? What is surprising to you? Think about your reactions to ‘strangeness’: how do you make the strange familiar and the familiar strange</a:t>
            </a:r>
          </a:p>
        </p:txBody>
      </p:sp>
    </p:spTree>
    <p:extLst>
      <p:ext uri="{BB962C8B-B14F-4D97-AF65-F5344CB8AC3E}">
        <p14:creationId xmlns:p14="http://schemas.microsoft.com/office/powerpoint/2010/main" val="463467591"/>
      </p:ext>
    </p:extLst>
  </p:cSld>
  <p:clrMapOvr>
    <a:masterClrMapping/>
  </p:clrMapOvr>
</p:sld>
</file>

<file path=ppt/theme/theme1.xml><?xml version="1.0" encoding="utf-8"?>
<a:theme xmlns:a="http://schemas.openxmlformats.org/drawingml/2006/main" name="Yale NUS College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1495674-8a6a-4575-ac37-c4161e893a5b">MRVVVUA7MR7F-51-3</_dlc_DocId>
    <_dlc_DocIdUrl xmlns="f1495674-8a6a-4575-ac37-c4161e893a5b">
      <Url>https://share.nus.edu.sg/ync/publicaffairs/_layouts/DocIdRedir.aspx?ID=MRVVVUA7MR7F-51-3</Url>
      <Description>MRVVVUA7MR7F-51-3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5A432D3B870E47A1E705C39627DDE5" ma:contentTypeVersion="1" ma:contentTypeDescription="Create a new document." ma:contentTypeScope="" ma:versionID="0a8e6bdaa5911f004518e558ee57e0c7">
  <xsd:schema xmlns:xsd="http://www.w3.org/2001/XMLSchema" xmlns:xs="http://www.w3.org/2001/XMLSchema" xmlns:p="http://schemas.microsoft.com/office/2006/metadata/properties" xmlns:ns2="f1495674-8a6a-4575-ac37-c4161e893a5b" targetNamespace="http://schemas.microsoft.com/office/2006/metadata/properties" ma:root="true" ma:fieldsID="b57c48b5ce5d77ac43e862ee9a3cef1b" ns2:_="">
    <xsd:import namespace="f1495674-8a6a-4575-ac37-c4161e893a5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495674-8a6a-4575-ac37-c4161e893a5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B4A306-904B-4C4D-B8F6-B2180E1EC3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427E90-BA52-40E8-A8A2-90874DB38D9E}">
  <ds:schemaRefs>
    <ds:schemaRef ds:uri="http://purl.org/dc/dcmitype/"/>
    <ds:schemaRef ds:uri="f1495674-8a6a-4575-ac37-c4161e893a5b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DA1794A-3B14-457B-B8F7-0303907CD42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E8F7BCD-C826-4500-9365-36A5A7F36D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495674-8a6a-4575-ac37-c4161e893a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Yale NUS College PPT Template.thmx</Template>
  <TotalTime>13501</TotalTime>
  <Words>236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Mangal</vt:lpstr>
      <vt:lpstr>Verdana</vt:lpstr>
      <vt:lpstr>Yale NUS College PPT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National University of Singapore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Alyson Rozells</dc:creator>
  <cp:lastModifiedBy>Carin Rodgers-Bronstein</cp:lastModifiedBy>
  <cp:revision>65</cp:revision>
  <dcterms:created xsi:type="dcterms:W3CDTF">2012-01-06T06:03:40Z</dcterms:created>
  <dcterms:modified xsi:type="dcterms:W3CDTF">2018-06-19T22:17:44Z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0x010100465A432D3B870E47A1E705C39627DDE5</vt:lpwstr>
  </property>
  <property fmtid="{D5CDD505-2E9C-101B-9397-08002B2CF9AE}" pid="3" name="_dlc_DocIdItemGuid">
    <vt:lpwstr>7ab1e2ab-fc00-43db-9d54-1af06407a39c</vt:lpwstr>
  </property>
</Properties>
</file>