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notesMasterIdLst>
    <p:notesMasterId r:id="rId15"/>
  </p:notesMasterIdLst>
  <p:sldIdLst>
    <p:sldId id="256" r:id="rId5"/>
    <p:sldId id="270" r:id="rId6"/>
    <p:sldId id="257" r:id="rId7"/>
    <p:sldId id="274" r:id="rId8"/>
    <p:sldId id="273" r:id="rId9"/>
    <p:sldId id="282" r:id="rId10"/>
    <p:sldId id="276" r:id="rId11"/>
    <p:sldId id="285" r:id="rId12"/>
    <p:sldId id="28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2"/>
    <p:restoredTop sz="94674"/>
  </p:normalViewPr>
  <p:slideViewPr>
    <p:cSldViewPr>
      <p:cViewPr varScale="1">
        <p:scale>
          <a:sx n="108" d="100"/>
          <a:sy n="108" d="100"/>
        </p:scale>
        <p:origin x="7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12-4DCB-97A9-8E177EC355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12-4DCB-97A9-8E177EC3555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12-4DCB-97A9-8E177EC35556}"/>
              </c:ext>
            </c:extLst>
          </c:dPt>
          <c:dLbls>
            <c:dLbl>
              <c:idx val="0"/>
              <c:layout>
                <c:manualLayout>
                  <c:x val="-0.19100516037190299"/>
                  <c:y val="0.183363210071517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386611-A366-46B0-97E0-146A1EB47FD5}" type="CATEGORYNAME">
                      <a:rPr lang="en-US" sz="2400" b="0">
                        <a:solidFill>
                          <a:schemeClr val="bg1"/>
                        </a:solidFill>
                      </a:rPr>
                      <a:pPr>
                        <a:defRPr sz="2400"/>
                      </a:pPr>
                      <a:t>[CATEGORY NAME]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24AFC972-7F4D-4FFD-84E6-1419D13F5977}" type="PERCENTAGE">
                      <a:rPr lang="en-US" sz="3200" baseline="0">
                        <a:solidFill>
                          <a:schemeClr val="bg1"/>
                        </a:solidFill>
                      </a:rPr>
                      <a:pPr>
                        <a:defRPr sz="2400"/>
                      </a:pPr>
                      <a:t>[PERCENTAGE]</a:t>
                    </a:fld>
                    <a:endParaRPr lang="en-US" sz="2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C12-4DCB-97A9-8E177EC3555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5.3031607277903903E-2"/>
                  <c:y val="-0.1586134823303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741A3E2-E2CC-4D15-8BB1-FBD3D0A5E161}" type="CATEGORYNAME">
                      <a:rPr lang="en-US" sz="2400" b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5BF840B4-CD7C-41CC-AB04-71E5E3FC4FAB}" type="PERCENTAGE">
                      <a:rPr lang="en-US" sz="3200" baseline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2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C12-4DCB-97A9-8E177EC3555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8064004181680701"/>
                  <c:y val="0.127359856891048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019F37-3963-44DE-8045-37DAFE03BF25}" type="CATEGORYNAME">
                      <a:rPr lang="en-US" sz="2400" b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2400" baseline="0" dirty="0">
                        <a:solidFill>
                          <a:schemeClr val="bg1"/>
                        </a:solidFill>
                      </a:rPr>
                      <a:t>
</a:t>
                    </a:r>
                    <a:fld id="{178FE4CD-7863-496A-A422-48A9285D38F4}" type="PERCENTAGE">
                      <a:rPr lang="en-US" sz="3200" baseline="0">
                        <a:solidFill>
                          <a:schemeClr val="bg1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24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C12-4DCB-97A9-8E177EC3555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Sheet1!$E$4:$E$6</c:f>
              <c:strCache>
                <c:ptCount val="3"/>
                <c:pt idx="0">
                  <c:v>Common Curriculum</c:v>
                </c:pt>
                <c:pt idx="1">
                  <c:v>Majors and Capstone</c:v>
                </c:pt>
                <c:pt idx="2">
                  <c:v>Electives</c:v>
                </c:pt>
              </c:strCache>
            </c:strRef>
          </c:cat>
          <c:val>
            <c:numRef>
              <c:f>Sheet1!$F$4:$F$6</c:f>
              <c:numCache>
                <c:formatCode>General</c:formatCode>
                <c:ptCount val="3"/>
                <c:pt idx="0">
                  <c:v>50</c:v>
                </c:pt>
                <c:pt idx="1">
                  <c:v>54</c:v>
                </c:pt>
                <c:pt idx="2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C12-4DCB-97A9-8E177EC3555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E2D6D-EF6B-D24C-B075-6D6764DBB813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3BB1F-9979-E14B-8921-ECCD259C3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1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3BB1F-9979-E14B-8921-ECCD259C32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3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7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5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4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9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1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2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8D79-285B-4E61-8DA0-88E6363D8D43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1F7E-2BC9-48C3-8EE8-0965DDE96F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2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" y="25908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YaleNUS_workmark_straigh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46482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1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Overview of the Curriculum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-204889" y="840731"/>
          <a:ext cx="8991600" cy="534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4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4673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Sample Student Pathway at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</a:rPr>
              <a:t>Yale-NUS College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 descr="YaleNUS_workmark_stacked_reverse_orang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172200"/>
            <a:ext cx="551249" cy="539999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0499" y="1066801"/>
          <a:ext cx="8801101" cy="469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5901">
                  <a:extLst>
                    <a:ext uri="{9D8B030D-6E8A-4147-A177-3AD203B41FA5}">
                      <a16:colId xmlns:a16="http://schemas.microsoft.com/office/drawing/2014/main" xmlns="" val="2960765777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xmlns="" val="2032087822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xmlns="" val="463139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SEMESTER ONE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SEMESTER TWO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6630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01</a:t>
                      </a:r>
                      <a:endParaRPr lang="en-US" sz="3200" b="1" dirty="0">
                        <a:solidFill>
                          <a:srgbClr val="69696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Literature &amp; Humanities 1</a:t>
                      </a:r>
                    </a:p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Philosophy &amp; Political Thought 1</a:t>
                      </a:r>
                    </a:p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Quantitative Reasoning</a:t>
                      </a:r>
                    </a:p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Comparative Social Inquiry</a:t>
                      </a:r>
                      <a:endParaRPr lang="en-GB" sz="2000" b="0" kern="1200" dirty="0">
                        <a:solidFill>
                          <a:srgbClr val="4F81B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Literature &amp; Humanities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Philosophy &amp; Political Thought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4F81BD"/>
                          </a:solidFill>
                        </a:rPr>
                        <a:t>Scientific Inquiry 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Elective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62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02</a:t>
                      </a:r>
                      <a:endParaRPr lang="en-US" sz="3200" b="1" dirty="0">
                        <a:solidFill>
                          <a:srgbClr val="69696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  <a:latin typeface="+mn-lt"/>
                          <a:ea typeface="+mn-ea"/>
                          <a:cs typeface="+mn-cs"/>
                        </a:rPr>
                        <a:t>Modern Social Thought</a:t>
                      </a:r>
                    </a:p>
                    <a:p>
                      <a:r>
                        <a:rPr lang="en-US" sz="2000" b="0" kern="1200" dirty="0">
                          <a:solidFill>
                            <a:srgbClr val="4F81BD"/>
                          </a:solidFill>
                          <a:latin typeface="+mn-lt"/>
                          <a:ea typeface="+mn-ea"/>
                          <a:cs typeface="+mn-cs"/>
                        </a:rPr>
                        <a:t>Scientific Inquiry 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Two Electives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F79646"/>
                          </a:solidFill>
                        </a:rPr>
                        <a:t>Four Electives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884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03</a:t>
                      </a:r>
                      <a:endParaRPr lang="en-US" sz="3200" b="1" dirty="0">
                        <a:solidFill>
                          <a:srgbClr val="69696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4F81BD"/>
                          </a:solidFill>
                          <a:latin typeface="+mn-lt"/>
                          <a:ea typeface="+mn-ea"/>
                          <a:cs typeface="+mn-cs"/>
                        </a:rPr>
                        <a:t>Historical Immersion*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  <a:latin typeface="+mn-lt"/>
                          <a:ea typeface="+mn-ea"/>
                          <a:cs typeface="+mn-cs"/>
                        </a:rPr>
                        <a:t>Two Majors</a:t>
                      </a:r>
                    </a:p>
                    <a:p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Elective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  <a:latin typeface="+mn-lt"/>
                          <a:ea typeface="+mn-ea"/>
                          <a:cs typeface="+mn-cs"/>
                        </a:rPr>
                        <a:t>Three Majors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One Elective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000" b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18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04</a:t>
                      </a:r>
                      <a:endParaRPr lang="en-US" sz="3200" b="1" dirty="0">
                        <a:solidFill>
                          <a:srgbClr val="696969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  <a:latin typeface="+mn-lt"/>
                          <a:ea typeface="+mn-ea"/>
                          <a:cs typeface="+mn-cs"/>
                        </a:rPr>
                        <a:t>Capstone Project in Major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  <a:latin typeface="+mn-lt"/>
                          <a:ea typeface="+mn-ea"/>
                          <a:cs typeface="+mn-cs"/>
                        </a:rPr>
                        <a:t>Two Majors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Elective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</a:rPr>
                        <a:t>Capstone Project in Major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C0504D"/>
                          </a:solidFill>
                        </a:rPr>
                        <a:t>Two Majors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="0" kern="1200" dirty="0">
                          <a:solidFill>
                            <a:srgbClr val="F79646"/>
                          </a:solidFill>
                          <a:latin typeface="+mn-lt"/>
                          <a:ea typeface="+mn-ea"/>
                          <a:cs typeface="+mn-cs"/>
                        </a:rPr>
                        <a:t>Elective</a:t>
                      </a:r>
                      <a:endParaRPr lang="en-GB" sz="2000" b="0" kern="1200" dirty="0">
                        <a:solidFill>
                          <a:srgbClr val="F7964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41716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" y="5757446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F81BD"/>
                </a:solidFill>
              </a:rPr>
              <a:t>*can be taken any time in year-3 or year-4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281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Philosophy and Political Thought 1&amp;2</a:t>
            </a:r>
          </a:p>
        </p:txBody>
      </p:sp>
      <p:pic>
        <p:nvPicPr>
          <p:cNvPr id="5" name="Picture 4" descr="YaleNUS_wordmark_straight_reverse_orang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248400"/>
            <a:ext cx="3064160" cy="35999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2921"/>
              </p:ext>
            </p:extLst>
          </p:nvPr>
        </p:nvGraphicFramePr>
        <p:xfrm>
          <a:off x="457200" y="1066800"/>
          <a:ext cx="8229600" cy="4455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2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Semester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Semester 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7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Philosophy &amp; Political Thought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Philosophy &amp; Political Thought 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Mozi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Śāntideva,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Bodhicaryāvatāra</a:t>
                      </a:r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3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2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Mengzi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Ibn Tufayl, </a:t>
                      </a:r>
                      <a:r>
                        <a:rPr lang="en-US" sz="1400" i="1" dirty="0"/>
                        <a:t>Hayy Ibn Yaqzān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3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Xunzi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Zhu Xi, </a:t>
                      </a:r>
                      <a:r>
                        <a:rPr lang="en-US" sz="1400" i="1" dirty="0"/>
                        <a:t>Categorized Conversations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4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Zhuangzi</a:t>
                      </a:r>
                      <a:endParaRPr lang="en-US" sz="14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Annambhatta, </a:t>
                      </a:r>
                      <a:r>
                        <a:rPr lang="en-US" sz="1400" i="1" dirty="0"/>
                        <a:t>Primer on Reasoning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5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Plato,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Meno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Lucrezia Marinella, </a:t>
                      </a:r>
                      <a:r>
                        <a:rPr lang="en-US" sz="1400" i="1" dirty="0"/>
                        <a:t>Nobility of Women, Vices of Men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6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Plato,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Crito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René Descartes, </a:t>
                      </a:r>
                      <a:r>
                        <a:rPr lang="en-US" sz="1400" i="1" dirty="0"/>
                        <a:t>Meditations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Recess week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4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Week 7 field experiential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Thomas Hobbes, </a:t>
                      </a:r>
                      <a:r>
                        <a:rPr lang="en-US" sz="1400" i="1" dirty="0"/>
                        <a:t>Leviathan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8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Aristotle,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Ethics 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Huang Zongxi, </a:t>
                      </a:r>
                      <a:r>
                        <a:rPr lang="en-US" sz="1400" i="1" dirty="0"/>
                        <a:t>Waiting for the Dawn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Aristotle,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Politics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J. S. Mill, </a:t>
                      </a:r>
                      <a:r>
                        <a:rPr lang="en-US" sz="1400" i="1" dirty="0"/>
                        <a:t>On Liberty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10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Hellenistic Philosophy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Friedrich Nietzsche, </a:t>
                      </a:r>
                      <a:r>
                        <a:rPr lang="en-US" sz="1400" i="1" dirty="0"/>
                        <a:t>Genealogy of Morals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87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 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Bhagavad Gītā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-century</a:t>
                      </a:r>
                      <a:r>
                        <a:rPr lang="en-US" sz="1400" baseline="0" dirty="0"/>
                        <a:t> Chinese </a:t>
                      </a:r>
                      <a:r>
                        <a:rPr lang="en-US" sz="1400" dirty="0"/>
                        <a:t>political texts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Śaṅkara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Rāmānuja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 the </a:t>
                      </a:r>
                      <a:r>
                        <a:rPr lang="en-GB" sz="1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Gītā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M. K. Gandhi, </a:t>
                      </a:r>
                      <a:r>
                        <a:rPr lang="en-US" sz="1400" i="1" dirty="0"/>
                        <a:t>Hind Swaraj</a:t>
                      </a:r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Milinda's</a:t>
                      </a:r>
                      <a:r>
                        <a:rPr kumimoji="0" lang="en-GB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Questions</a:t>
                      </a:r>
                      <a:endParaRPr lang="en-US" sz="1400" i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Hannah Arendt, “Thinking and Moral Considerations”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14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Indian </a:t>
                      </a:r>
                      <a:r>
                        <a:rPr lang="en-US" sz="1400" baseline="0"/>
                        <a:t>philosophers debate the </a:t>
                      </a:r>
                      <a:r>
                        <a:rPr lang="en-US" sz="1400" baseline="0" dirty="0"/>
                        <a:t>S</a:t>
                      </a:r>
                      <a:r>
                        <a:rPr lang="en-US" sz="1400" baseline="0"/>
                        <a:t>elf</a:t>
                      </a:r>
                      <a:endParaRPr lang="en-US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" y="990600"/>
            <a:ext cx="8229600" cy="0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Literature and Humanities 1 &amp; 2</a:t>
            </a:r>
          </a:p>
        </p:txBody>
      </p:sp>
      <p:pic>
        <p:nvPicPr>
          <p:cNvPr id="5" name="Picture 4" descr="YaleNUS_wordmark_straight_reverse_orang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248400"/>
            <a:ext cx="3064160" cy="359997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97949"/>
              </p:ext>
            </p:extLst>
          </p:nvPr>
        </p:nvGraphicFramePr>
        <p:xfrm>
          <a:off x="457200" y="1056620"/>
          <a:ext cx="8229600" cy="4588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21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Semester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Semester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Literature &amp; Humanities 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Literature &amp; Humanities 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4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Ramayana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historical context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Shakespeare, </a:t>
                      </a:r>
                      <a:r>
                        <a:rPr lang="en-US" sz="1400" i="1" dirty="0"/>
                        <a:t>The Tempest                         </a:t>
                      </a:r>
                      <a:endParaRPr lang="en-US" sz="1400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2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2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The Ramayana </a:t>
                      </a:r>
                      <a:r>
                        <a:rPr lang="en-US" sz="1400" i="0" dirty="0"/>
                        <a:t>in Southeast Asia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Honoré de Balzac, </a:t>
                      </a:r>
                      <a:r>
                        <a:rPr lang="en-US" sz="1400" i="1" dirty="0"/>
                        <a:t>Père Goriot                                       </a:t>
                      </a:r>
                      <a:endParaRPr lang="en-US" sz="1400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9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3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Ramayana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South Asia</a:t>
                      </a:r>
                      <a:endParaRPr kumimoji="0" lang="en-US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Père Goriot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4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Homer, </a:t>
                      </a:r>
                      <a:r>
                        <a:rPr lang="en-US" sz="1400" i="1" dirty="0"/>
                        <a:t>The Odyssey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Baudelaire, selected poems                             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5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Odyssey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Lu Xun, short stories                          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6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Odyssey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Lu Xun, short stories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Recess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week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8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Week 7 field experiential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Virginia Woolf, </a:t>
                      </a:r>
                      <a:r>
                        <a:rPr lang="en-US" sz="1400" i="1" dirty="0"/>
                        <a:t>Mrs. Dalloway          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8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Herodotus,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Histories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Mrs. Dalloway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Histories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century avant-garde manifestos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10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Sima Qian,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Ren An Letter, Gaozu Annals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Eileen Chang, </a:t>
                      </a:r>
                      <a:r>
                        <a:rPr lang="en-US" sz="1400" i="1" dirty="0"/>
                        <a:t>Love in a Fallen City</a:t>
                      </a:r>
                      <a:r>
                        <a:rPr lang="en-US" sz="1400" dirty="0"/>
                        <a:t>                        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87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 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Sima Qian, 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Annals of Qin, Da Yuan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Love in a Fallen City</a:t>
                      </a:r>
                      <a:r>
                        <a:rPr lang="en-US" sz="1400" dirty="0"/>
                        <a:t>                                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en-US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1001 Nights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Tayeb Salih, </a:t>
                      </a:r>
                      <a:r>
                        <a:rPr lang="en-US" sz="1400" i="1" dirty="0"/>
                        <a:t>Season of Migration to the North    </a:t>
                      </a:r>
                      <a:endParaRPr lang="en-US" sz="1400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7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</a:t>
                      </a:r>
                      <a:r>
                        <a:rPr lang="en-US" sz="1400" baseline="0" dirty="0">
                          <a:effectLst/>
                        </a:rPr>
                        <a:t>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Bocaccio</a:t>
                      </a:r>
                      <a:r>
                        <a:rPr lang="en-US" sz="1400" i="1" dirty="0"/>
                        <a:t>, The Decameron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Sonny Liew, </a:t>
                      </a:r>
                      <a:r>
                        <a:rPr lang="en-US" sz="1400" i="1" dirty="0"/>
                        <a:t>The Art of Charlie Chan Hock Chye</a:t>
                      </a:r>
                      <a:endParaRPr lang="en-US" sz="1400" i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0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Week 14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Decameron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44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17B062-FD27-6443-8B16-0FD2C64A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Southeast Asian culture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380B47-9BE9-6542-9E94-C86B3BF62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1698"/>
            <a:ext cx="4797154" cy="369011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7E0355E-D316-834B-AC87-5E69B1E14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911698"/>
            <a:ext cx="2451100" cy="36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8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635393F-97A2-DC4B-8246-1914C2A63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98" y="762000"/>
            <a:ext cx="3454400" cy="518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A44D958-BF98-4F46-B462-C01016B8D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05" y="762000"/>
            <a:ext cx="344929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5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12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428A919-D264-B442-B991-CA3CA27AB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7"/>
            <a:ext cx="91440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237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A432D3B870E47A1E705C39627DDE5" ma:contentTypeVersion="0" ma:contentTypeDescription="Create a new document." ma:contentTypeScope="" ma:versionID="68ce82ff7075ed426cfd1ca252bd519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AD3772-26C7-45DC-A878-C9EC51DB1AF2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3A9BCFF-68C1-4E5F-8581-73760D641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F7AF41-3BB8-4A23-A338-BAB74F3247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4005</TotalTime>
  <Words>437</Words>
  <Application>Microsoft Office PowerPoint</Application>
  <PresentationFormat>On-screen Show (4:3)</PresentationFormat>
  <Paragraphs>132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Southeast Asian culture</vt:lpstr>
      <vt:lpstr>PowerPoint Presentation</vt:lpstr>
      <vt:lpstr>PowerPoint Presentation</vt:lpstr>
      <vt:lpstr>PowerPoint Presentation</vt:lpstr>
      <vt:lpstr>PowerPoint Presentation</vt:lpstr>
    </vt:vector>
  </TitlesOfParts>
  <Company>National University of Singapore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Rozells</dc:creator>
  <cp:lastModifiedBy>Carin Rodgers-Bronstein</cp:lastModifiedBy>
  <cp:revision>81</cp:revision>
  <dcterms:created xsi:type="dcterms:W3CDTF">2012-01-06T06:03:40Z</dcterms:created>
  <dcterms:modified xsi:type="dcterms:W3CDTF">2018-06-19T22:03:56Z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0x010100465A432D3B870E47A1E705C39627DDE5</vt:lpwstr>
  </property>
</Properties>
</file>