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21"/>
  </p:notesMasterIdLst>
  <p:sldIdLst>
    <p:sldId id="256" r:id="rId2"/>
    <p:sldId id="302" r:id="rId3"/>
    <p:sldId id="283" r:id="rId4"/>
    <p:sldId id="258" r:id="rId5"/>
    <p:sldId id="281" r:id="rId6"/>
    <p:sldId id="289" r:id="rId7"/>
    <p:sldId id="260" r:id="rId8"/>
    <p:sldId id="265" r:id="rId9"/>
    <p:sldId id="276" r:id="rId10"/>
    <p:sldId id="290" r:id="rId11"/>
    <p:sldId id="291" r:id="rId12"/>
    <p:sldId id="301" r:id="rId13"/>
    <p:sldId id="292" r:id="rId14"/>
    <p:sldId id="293" r:id="rId15"/>
    <p:sldId id="298" r:id="rId16"/>
    <p:sldId id="297" r:id="rId17"/>
    <p:sldId id="294" r:id="rId18"/>
    <p:sldId id="300"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97D85-DD87-44AF-BE45-426B41C71CC0}" type="datetimeFigureOut">
              <a:rPr lang="en-US" smtClean="0"/>
              <a:t>6/19/2018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BB374-A327-4399-8110-CC7E87F9A12C}" type="slidenum">
              <a:rPr lang="en-US" smtClean="0"/>
              <a:t>‹#›</a:t>
            </a:fld>
            <a:endParaRPr lang="en-US" dirty="0"/>
          </a:p>
        </p:txBody>
      </p:sp>
    </p:spTree>
    <p:extLst>
      <p:ext uri="{BB962C8B-B14F-4D97-AF65-F5344CB8AC3E}">
        <p14:creationId xmlns:p14="http://schemas.microsoft.com/office/powerpoint/2010/main" val="370819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CPT</a:t>
            </a:r>
            <a:r>
              <a:rPr lang="en-US" baseline="0" dirty="0" smtClean="0"/>
              <a:t> surveyed ACS accredited chemistry programs to learn about the international experience of their majors.</a:t>
            </a:r>
          </a:p>
          <a:p>
            <a:pPr marL="171450" indent="-171450">
              <a:buFontTx/>
              <a:buChar char="-"/>
            </a:pPr>
            <a:r>
              <a:rPr lang="en-US" baseline="0" dirty="0" smtClean="0"/>
              <a:t>664 programs</a:t>
            </a:r>
          </a:p>
          <a:p>
            <a:pPr marL="171450" indent="-171450">
              <a:buFontTx/>
              <a:buChar char="-"/>
            </a:pPr>
            <a:r>
              <a:rPr lang="en-US" baseline="0" dirty="0" smtClean="0"/>
              <a:t>90% of programs, students have opportunity to study abroad</a:t>
            </a:r>
          </a:p>
          <a:p>
            <a:pPr marL="171450" indent="-171450">
              <a:buFontTx/>
              <a:buChar char="-"/>
            </a:pPr>
            <a:r>
              <a:rPr lang="en-US" baseline="0" dirty="0" smtClean="0"/>
              <a:t>Of these programs, 88% of programs reported that it did not extend the academic program</a:t>
            </a:r>
            <a:endParaRPr lang="en-US" dirty="0"/>
          </a:p>
        </p:txBody>
      </p:sp>
      <p:sp>
        <p:nvSpPr>
          <p:cNvPr id="4" name="Slide Number Placeholder 3"/>
          <p:cNvSpPr>
            <a:spLocks noGrp="1"/>
          </p:cNvSpPr>
          <p:nvPr>
            <p:ph type="sldNum" sz="quarter" idx="10"/>
          </p:nvPr>
        </p:nvSpPr>
        <p:spPr/>
        <p:txBody>
          <a:bodyPr/>
          <a:lstStyle/>
          <a:p>
            <a:fld id="{61EBB374-A327-4399-8110-CC7E87F9A12C}" type="slidenum">
              <a:rPr lang="en-US" smtClean="0"/>
              <a:t>2</a:t>
            </a:fld>
            <a:endParaRPr lang="en-US" dirty="0"/>
          </a:p>
        </p:txBody>
      </p:sp>
    </p:spTree>
    <p:extLst>
      <p:ext uri="{BB962C8B-B14F-4D97-AF65-F5344CB8AC3E}">
        <p14:creationId xmlns:p14="http://schemas.microsoft.com/office/powerpoint/2010/main" val="82478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Senior economic dialogue</a:t>
            </a:r>
            <a:r>
              <a:rPr lang="en-US" baseline="0" dirty="0" smtClean="0"/>
              <a:t> between US and Republic of Korea</a:t>
            </a:r>
          </a:p>
          <a:p>
            <a:r>
              <a:rPr lang="en-US" baseline="0" dirty="0" smtClean="0"/>
              <a:t>Bilateral event with Embassy Jakarta to encourage girls to major in science</a:t>
            </a:r>
            <a:endParaRPr lang="en-US" dirty="0"/>
          </a:p>
        </p:txBody>
      </p:sp>
      <p:sp>
        <p:nvSpPr>
          <p:cNvPr id="4" name="Slide Number Placeholder 3"/>
          <p:cNvSpPr>
            <a:spLocks noGrp="1"/>
          </p:cNvSpPr>
          <p:nvPr>
            <p:ph type="sldNum" sz="quarter" idx="10"/>
          </p:nvPr>
        </p:nvSpPr>
        <p:spPr/>
        <p:txBody>
          <a:bodyPr/>
          <a:lstStyle/>
          <a:p>
            <a:fld id="{61EBB374-A327-4399-8110-CC7E87F9A12C}" type="slidenum">
              <a:rPr lang="en-US" smtClean="0"/>
              <a:t>4</a:t>
            </a:fld>
            <a:endParaRPr lang="en-US" dirty="0"/>
          </a:p>
        </p:txBody>
      </p:sp>
    </p:spTree>
    <p:extLst>
      <p:ext uri="{BB962C8B-B14F-4D97-AF65-F5344CB8AC3E}">
        <p14:creationId xmlns:p14="http://schemas.microsoft.com/office/powerpoint/2010/main" val="35731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Most people when</a:t>
            </a:r>
            <a:r>
              <a:rPr lang="en-US" sz="1800" baseline="0" dirty="0" smtClean="0"/>
              <a:t> they think of APEC , think of the stylish outfits and a once a year meeting.  But in fact we are at the very core of every economic issue and hold over hundred meetings over the year.</a:t>
            </a:r>
            <a:endParaRPr lang="en-US" sz="1800" dirty="0"/>
          </a:p>
        </p:txBody>
      </p:sp>
      <p:sp>
        <p:nvSpPr>
          <p:cNvPr id="4" name="Slide Number Placeholder 3"/>
          <p:cNvSpPr>
            <a:spLocks noGrp="1"/>
          </p:cNvSpPr>
          <p:nvPr>
            <p:ph type="sldNum" sz="quarter" idx="10"/>
          </p:nvPr>
        </p:nvSpPr>
        <p:spPr/>
        <p:txBody>
          <a:bodyPr/>
          <a:lstStyle/>
          <a:p>
            <a:fld id="{1F406625-5AAB-45ED-B3B7-775B9A566DC3}" type="slidenum">
              <a:rPr lang="en-SG" smtClean="0"/>
              <a:t>6</a:t>
            </a:fld>
            <a:endParaRPr lang="en-SG" dirty="0"/>
          </a:p>
        </p:txBody>
      </p:sp>
    </p:spTree>
    <p:extLst>
      <p:ext uri="{BB962C8B-B14F-4D97-AF65-F5344CB8AC3E}">
        <p14:creationId xmlns:p14="http://schemas.microsoft.com/office/powerpoint/2010/main" val="255083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SG" altLang="en-US" sz="1600" dirty="0" smtClean="0">
                <a:ea typeface="MS PGothic" panose="020B0600070205080204" pitchFamily="34" charset="-128"/>
              </a:rPr>
              <a:t>APEC is 28 years old and a diverse organization that is made up of 21 very different economies (large</a:t>
            </a:r>
            <a:r>
              <a:rPr lang="en-SG" altLang="en-US" sz="1600" baseline="0" dirty="0" smtClean="0">
                <a:ea typeface="MS PGothic" panose="020B0600070205080204" pitchFamily="34" charset="-128"/>
              </a:rPr>
              <a:t>/small, EAP/WHA/EUR, </a:t>
            </a:r>
            <a:r>
              <a:rPr lang="en-SG" altLang="en-US" sz="1600" dirty="0" smtClean="0">
                <a:ea typeface="MS PGothic" panose="020B0600070205080204" pitchFamily="34" charset="-128"/>
              </a:rPr>
              <a:t>developing at a different pace – economically, culturally and even politically). </a:t>
            </a:r>
          </a:p>
          <a:p>
            <a:pPr marL="0" indent="0">
              <a:buFont typeface="Wingdings" panose="05000000000000000000" pitchFamily="2" charset="2"/>
              <a:buNone/>
              <a:defRPr/>
            </a:pPr>
            <a:endParaRPr lang="en-PH" sz="1600" baseline="0" dirty="0" smtClean="0"/>
          </a:p>
          <a:p>
            <a:pPr marL="0" indent="0">
              <a:buFont typeface="Wingdings" panose="05000000000000000000" pitchFamily="2" charset="2"/>
              <a:buNone/>
              <a:defRPr/>
            </a:pPr>
            <a:r>
              <a:rPr lang="en-US" sz="1600" dirty="0" smtClean="0">
                <a:latin typeface="Arial" pitchFamily="34" charset="0"/>
                <a:ea typeface="ヒラギノ角ゴ Pro W3" pitchFamily="-112" charset="-128"/>
              </a:rPr>
              <a:t>It’s mission is to:</a:t>
            </a:r>
          </a:p>
          <a:p>
            <a:pPr eaLnBrk="1" hangingPunct="1">
              <a:lnSpc>
                <a:spcPct val="90000"/>
              </a:lnSpc>
              <a:spcBef>
                <a:spcPct val="0"/>
              </a:spcBef>
              <a:buFontTx/>
              <a:buChar char="-"/>
              <a:defRPr/>
            </a:pPr>
            <a:r>
              <a:rPr lang="en-US" sz="1600" dirty="0" smtClean="0">
                <a:latin typeface="Arial" pitchFamily="34" charset="0"/>
                <a:ea typeface="ヒラギノ角ゴ Pro W3" pitchFamily="-112" charset="-128"/>
              </a:rPr>
              <a:t> champion free and open trade and investment and accelerate regional economic cooperation</a:t>
            </a:r>
          </a:p>
          <a:p>
            <a:pPr marL="0" indent="0">
              <a:buFont typeface="Wingdings" panose="05000000000000000000" pitchFamily="2" charset="2"/>
              <a:buNone/>
              <a:defRPr/>
            </a:pPr>
            <a:endParaRPr lang="en-US" sz="1600" dirty="0" smtClean="0"/>
          </a:p>
          <a:p>
            <a:pPr marL="0" indent="0">
              <a:buFont typeface="Wingdings" panose="05000000000000000000" pitchFamily="2" charset="2"/>
              <a:buNone/>
              <a:defRPr/>
            </a:pPr>
            <a:r>
              <a:rPr lang="en-US" sz="1600" dirty="0" smtClean="0"/>
              <a:t>APEC is a non-binding</a:t>
            </a:r>
            <a:r>
              <a:rPr lang="en-US" sz="1600" baseline="0" dirty="0" smtClean="0"/>
              <a:t> and consensus based in nature – so we can influence the policies of 20 other members while maintaining our economic sovereignty, a key administration trade policy goal.</a:t>
            </a:r>
          </a:p>
          <a:p>
            <a:pPr marL="0" indent="0">
              <a:buFont typeface="Wingdings" panose="05000000000000000000" pitchFamily="2" charset="2"/>
              <a:buNone/>
              <a:defRPr/>
            </a:pPr>
            <a:endParaRPr lang="en-PH" sz="1600" dirty="0" smtClean="0"/>
          </a:p>
          <a:p>
            <a:pPr marL="0" indent="0">
              <a:buFont typeface="Wingdings" panose="05000000000000000000" pitchFamily="2" charset="2"/>
              <a:buNone/>
              <a:defRPr/>
            </a:pPr>
            <a:r>
              <a:rPr lang="en-PH" sz="1600" b="1" dirty="0" smtClean="0"/>
              <a:t>APEC members are referred to as “member economies” rather than countries as China, Chinese</a:t>
            </a:r>
            <a:r>
              <a:rPr lang="en-PH" sz="1600" b="1" baseline="0" dirty="0" smtClean="0"/>
              <a:t> Taipei, and Hong Kong, China are all members</a:t>
            </a:r>
            <a:r>
              <a:rPr lang="en-PH" sz="1600" b="1" dirty="0" smtClean="0"/>
              <a:t>. APEC members cooperate solely as economic, rather than political entities. </a:t>
            </a:r>
          </a:p>
          <a:p>
            <a:pPr marL="742950" lvl="1" indent="-285750">
              <a:buFont typeface="Arial" panose="020B0604020202020204" pitchFamily="34" charset="0"/>
              <a:buChar char="•"/>
              <a:defRPr/>
            </a:pPr>
            <a:r>
              <a:rPr lang="en-PH" sz="1600" b="1" dirty="0" smtClean="0"/>
              <a:t>Venue where we have seen PRC pressure placed on Taiwan (spiked</a:t>
            </a:r>
            <a:r>
              <a:rPr lang="en-PH" sz="1600" b="1" baseline="0" dirty="0" smtClean="0"/>
              <a:t> last year)</a:t>
            </a:r>
            <a:endParaRPr lang="en-PH" sz="1600" b="1" dirty="0" smtClean="0"/>
          </a:p>
          <a:p>
            <a:pPr marL="742950" lvl="1" indent="-285750">
              <a:buFont typeface="Arial" panose="020B0604020202020204" pitchFamily="34" charset="0"/>
              <a:buChar char="•"/>
              <a:defRPr/>
            </a:pPr>
            <a:r>
              <a:rPr lang="en-PH" sz="1600" b="1" dirty="0" smtClean="0"/>
              <a:t>PRC opposes UN guests and references in APEC docs because of Taiwan presence at APEC</a:t>
            </a:r>
          </a:p>
          <a:p>
            <a:pPr marL="0" indent="0">
              <a:buFont typeface="Wingdings" panose="05000000000000000000" pitchFamily="2" charset="2"/>
              <a:buNone/>
              <a:defRPr/>
            </a:pPr>
            <a:endParaRPr lang="en-PH" sz="1600"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E643B6-EA17-4652-8A2F-6B5FB5AD205B}" type="slidenum">
              <a:rPr lang="en-US" altLang="en-US"/>
              <a:pPr/>
              <a:t>7</a:t>
            </a:fld>
            <a:endParaRPr lang="en-US" altLang="en-US" dirty="0"/>
          </a:p>
        </p:txBody>
      </p:sp>
    </p:spTree>
    <p:extLst>
      <p:ext uri="{BB962C8B-B14F-4D97-AF65-F5344CB8AC3E}">
        <p14:creationId xmlns:p14="http://schemas.microsoft.com/office/powerpoint/2010/main" val="224501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dirty="0" smtClean="0"/>
              <a:t>Scale: </a:t>
            </a:r>
            <a:r>
              <a:rPr lang="en-US" sz="1200" dirty="0" smtClean="0"/>
              <a:t>we’re talking to 20 economies at once. Big bang for buck. APEC makes up 40% of the global</a:t>
            </a:r>
            <a:r>
              <a:rPr lang="en-US" sz="1200" baseline="0" dirty="0" smtClean="0"/>
              <a:t> population, 44% of global trade, and 55% of GDP.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b="1" dirty="0" smtClean="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dirty="0" smtClean="0"/>
              <a:t>Economic Benefits</a:t>
            </a:r>
            <a:r>
              <a:rPr lang="en-US" sz="1200" b="1" baseline="0" dirty="0" smtClean="0"/>
              <a:t> </a:t>
            </a:r>
            <a:r>
              <a:rPr lang="en-US" sz="1200" b="1" dirty="0" smtClean="0"/>
              <a:t>– </a:t>
            </a:r>
            <a:r>
              <a:rPr lang="en-US" sz="1200" kern="1200" dirty="0" smtClean="0">
                <a:solidFill>
                  <a:schemeClr val="tx1"/>
                </a:solidFill>
                <a:effectLst/>
                <a:latin typeface="+mn-lt"/>
                <a:ea typeface="+mn-ea"/>
                <a:cs typeface="+mn-cs"/>
              </a:rPr>
              <a:t>APEC economies have three billion consumers.  Nine of our top 15 export markets are APEC member economies.</a:t>
            </a:r>
            <a:r>
              <a:rPr lang="en-US" sz="1200" kern="1200" baseline="0" dirty="0" smtClean="0">
                <a:solidFill>
                  <a:schemeClr val="tx1"/>
                </a:solidFill>
                <a:effectLst/>
                <a:latin typeface="+mn-lt"/>
                <a:ea typeface="+mn-ea"/>
                <a:cs typeface="+mn-cs"/>
              </a:rPr>
              <a:t>  APEC members</a:t>
            </a:r>
            <a:r>
              <a:rPr lang="en-US" sz="1200" kern="1200" dirty="0" smtClean="0">
                <a:solidFill>
                  <a:schemeClr val="tx1"/>
                </a:solidFill>
                <a:effectLst/>
                <a:latin typeface="+mn-lt"/>
                <a:ea typeface="+mn-ea"/>
                <a:cs typeface="+mn-cs"/>
              </a:rPr>
              <a:t> purchase 61 percent of U.S. goods exports.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dirty="0" smtClean="0"/>
              <a:t>U.S. work in APEC helps</a:t>
            </a:r>
            <a:r>
              <a:rPr lang="en-US" sz="1200" b="0" baseline="0" dirty="0" smtClean="0"/>
              <a:t> U.S. companies create jobs for Americans. Creating free &amp; fair trade architecture, promoting better market access across the region for U.S. firms, and leveling the playing field behind the border through structural reform enhances U.S. competitiveness in the region and helps support job growth at home.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baseline="0" dirty="0" smtClean="0"/>
              <a:t>Commerce estimates more than 4.5 million jobs directly supported by exports to the APEC region.   </a:t>
            </a:r>
          </a:p>
          <a:p>
            <a:endParaRPr lang="en-US" sz="1800" dirty="0" smtClean="0"/>
          </a:p>
          <a:p>
            <a:endParaRPr lang="en-US" sz="1800" dirty="0" smtClean="0"/>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B9ACBA63-D5CB-4ED3-AE40-C31772ECE1B8}" type="slidenum">
              <a:rPr lang="en-US" smtClean="0"/>
              <a:t>8</a:t>
            </a:fld>
            <a:endParaRPr lang="en-US" dirty="0"/>
          </a:p>
        </p:txBody>
      </p:sp>
    </p:spTree>
    <p:extLst>
      <p:ext uri="{BB962C8B-B14F-4D97-AF65-F5344CB8AC3E}">
        <p14:creationId xmlns:p14="http://schemas.microsoft.com/office/powerpoint/2010/main" val="116799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A526397-E695-4F0B-8586-18497ADC5EA0}" type="slidenum">
              <a:rPr lang="en-US" smtClean="0"/>
              <a:pPr/>
              <a:t>10</a:t>
            </a:fld>
            <a:endParaRPr lang="en-US"/>
          </a:p>
        </p:txBody>
      </p:sp>
    </p:spTree>
    <p:extLst>
      <p:ext uri="{BB962C8B-B14F-4D97-AF65-F5344CB8AC3E}">
        <p14:creationId xmlns:p14="http://schemas.microsoft.com/office/powerpoint/2010/main" val="53812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526397-E695-4F0B-8586-18497ADC5EA0}" type="slidenum">
              <a:rPr lang="en-US" smtClean="0"/>
              <a:pPr/>
              <a:t>19</a:t>
            </a:fld>
            <a:endParaRPr lang="en-US"/>
          </a:p>
        </p:txBody>
      </p:sp>
    </p:spTree>
    <p:extLst>
      <p:ext uri="{BB962C8B-B14F-4D97-AF65-F5344CB8AC3E}">
        <p14:creationId xmlns:p14="http://schemas.microsoft.com/office/powerpoint/2010/main" val="106802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060AA20-A2C3-49EF-B127-A42B14C320F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6F34F-4197-4AE3-B239-58BFA2440766}"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4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11981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6F34F-4197-4AE3-B239-58BFA2440766}"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85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3" descr="Untitled-3.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22296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2" name="Picture 3" descr="Untitled-3.jp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27738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294609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6F34F-4197-4AE3-B239-58BFA2440766}"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46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34067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168046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104563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54184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6F34F-4197-4AE3-B239-58BFA2440766}" type="slidenum">
              <a:rPr lang="en-US" smtClean="0"/>
              <a:t>‹#›</a:t>
            </a:fld>
            <a:endParaRPr lang="en-US" dirty="0"/>
          </a:p>
        </p:txBody>
      </p:sp>
    </p:spTree>
    <p:extLst>
      <p:ext uri="{BB962C8B-B14F-4D97-AF65-F5344CB8AC3E}">
        <p14:creationId xmlns:p14="http://schemas.microsoft.com/office/powerpoint/2010/main" val="72811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0AA20-A2C3-49EF-B127-A42B14C320F8}"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6F34F-4197-4AE3-B239-58BFA2440766}"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3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060AA20-A2C3-49EF-B127-A42B14C320F8}" type="datetimeFigureOut">
              <a:rPr lang="en-US" smtClean="0"/>
              <a:t>6/19/2018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D6F34F-4197-4AE3-B239-58BFA2440766}"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30499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5" r:id="rId13"/>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Science Diplomacy in the Asia-Pacific: International Environmental Chemistry</a:t>
            </a:r>
            <a:endParaRPr lang="en-US" sz="3200" dirty="0"/>
          </a:p>
        </p:txBody>
      </p:sp>
      <p:sp>
        <p:nvSpPr>
          <p:cNvPr id="3" name="Subtitle 2"/>
          <p:cNvSpPr>
            <a:spLocks noGrp="1"/>
          </p:cNvSpPr>
          <p:nvPr>
            <p:ph type="subTitle" idx="1"/>
          </p:nvPr>
        </p:nvSpPr>
        <p:spPr/>
        <p:txBody>
          <a:bodyPr>
            <a:normAutofit/>
          </a:bodyPr>
          <a:lstStyle/>
          <a:p>
            <a:r>
              <a:rPr lang="en-US" dirty="0" smtClean="0"/>
              <a:t>Katie Purvis-Roberts</a:t>
            </a:r>
          </a:p>
          <a:p>
            <a:r>
              <a:rPr lang="en-US" dirty="0" smtClean="0"/>
              <a:t>Claremont McKenna, Pitzer, &amp; Scripps Colleges</a:t>
            </a:r>
            <a:endParaRPr lang="en-US" dirty="0"/>
          </a:p>
        </p:txBody>
      </p:sp>
    </p:spTree>
    <p:extLst>
      <p:ext uri="{BB962C8B-B14F-4D97-AF65-F5344CB8AC3E}">
        <p14:creationId xmlns:p14="http://schemas.microsoft.com/office/powerpoint/2010/main" val="2111733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4876800"/>
            <a:ext cx="6477000" cy="1828800"/>
          </a:xfrm>
        </p:spPr>
        <p:txBody>
          <a:bodyPr/>
          <a:lstStyle/>
          <a:p>
            <a:r>
              <a:rPr lang="en-US" dirty="0" smtClean="0"/>
              <a:t>Collaboration</a:t>
            </a:r>
            <a:endParaRPr lang="en-US" dirty="0"/>
          </a:p>
        </p:txBody>
      </p:sp>
    </p:spTree>
    <p:extLst>
      <p:ext uri="{BB962C8B-B14F-4D97-AF65-F5344CB8AC3E}">
        <p14:creationId xmlns:p14="http://schemas.microsoft.com/office/powerpoint/2010/main" val="43121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between </a:t>
            </a:r>
            <a:r>
              <a:rPr lang="en-US" dirty="0" err="1" smtClean="0"/>
              <a:t>Universiti</a:t>
            </a:r>
            <a:r>
              <a:rPr lang="en-US" dirty="0" smtClean="0"/>
              <a:t> </a:t>
            </a:r>
            <a:r>
              <a:rPr lang="en-US" dirty="0" err="1" smtClean="0"/>
              <a:t>Kebangsaan</a:t>
            </a:r>
            <a:r>
              <a:rPr lang="en-US" dirty="0" smtClean="0"/>
              <a:t> Malaysia and the Claremont Colleges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8350" y="2959945"/>
            <a:ext cx="3565525" cy="2674835"/>
          </a:xfrm>
        </p:spPr>
      </p:pic>
      <p:sp>
        <p:nvSpPr>
          <p:cNvPr id="6" name="Content Placeholder 5"/>
          <p:cNvSpPr>
            <a:spLocks noGrp="1"/>
          </p:cNvSpPr>
          <p:nvPr>
            <p:ph sz="half" idx="2"/>
          </p:nvPr>
        </p:nvSpPr>
        <p:spPr>
          <a:xfrm>
            <a:off x="4724400" y="2116062"/>
            <a:ext cx="4114800" cy="4023360"/>
          </a:xfrm>
        </p:spPr>
        <p:txBody>
          <a:bodyPr>
            <a:normAutofit fontScale="92500" lnSpcReduction="20000"/>
          </a:bodyPr>
          <a:lstStyle/>
          <a:p>
            <a:pPr>
              <a:buFont typeface="Wingdings" panose="05000000000000000000" pitchFamily="2" charset="2"/>
              <a:buChar char="§"/>
            </a:pPr>
            <a:r>
              <a:rPr lang="en-US" dirty="0"/>
              <a:t> </a:t>
            </a:r>
            <a:r>
              <a:rPr lang="en-US" dirty="0" smtClean="0"/>
              <a:t>Philosophy, Policy, and Issues in Energy (UKM)</a:t>
            </a:r>
          </a:p>
          <a:p>
            <a:pPr>
              <a:buFont typeface="Wingdings" panose="05000000000000000000" pitchFamily="2" charset="2"/>
              <a:buChar char="§"/>
            </a:pPr>
            <a:r>
              <a:rPr lang="en-US" dirty="0"/>
              <a:t> </a:t>
            </a:r>
            <a:r>
              <a:rPr lang="en-US" dirty="0" smtClean="0"/>
              <a:t>Environmental Chemistry (Claremont) </a:t>
            </a:r>
          </a:p>
          <a:p>
            <a:pPr>
              <a:buFont typeface="Wingdings" panose="05000000000000000000" pitchFamily="2" charset="2"/>
              <a:buChar char="§"/>
            </a:pPr>
            <a:r>
              <a:rPr lang="en-US" dirty="0" smtClean="0"/>
              <a:t> Students work collaboratively on clean energy projects comparing Malaysia and the U.S.</a:t>
            </a:r>
          </a:p>
          <a:p>
            <a:pPr lvl="1">
              <a:buFont typeface="Wingdings" panose="05000000000000000000" pitchFamily="2" charset="2"/>
              <a:buChar char="§"/>
            </a:pPr>
            <a:r>
              <a:rPr lang="en-US" dirty="0" smtClean="0"/>
              <a:t>Smart Cities</a:t>
            </a:r>
          </a:p>
          <a:p>
            <a:pPr lvl="1">
              <a:buFont typeface="Wingdings" panose="05000000000000000000" pitchFamily="2" charset="2"/>
              <a:buChar char="§"/>
            </a:pPr>
            <a:r>
              <a:rPr lang="en-US" dirty="0" smtClean="0"/>
              <a:t>Renewable Energy</a:t>
            </a:r>
          </a:p>
          <a:p>
            <a:pPr lvl="1">
              <a:buFont typeface="Wingdings" panose="05000000000000000000" pitchFamily="2" charset="2"/>
              <a:buChar char="§"/>
            </a:pPr>
            <a:r>
              <a:rPr lang="en-US" dirty="0" smtClean="0"/>
              <a:t>Ethanol Blending in Gasoline</a:t>
            </a:r>
          </a:p>
          <a:p>
            <a:pPr lvl="1">
              <a:buFont typeface="Wingdings" panose="05000000000000000000" pitchFamily="2" charset="2"/>
              <a:buChar char="§"/>
            </a:pPr>
            <a:r>
              <a:rPr lang="en-US" dirty="0" smtClean="0"/>
              <a:t>Energy, Environment, &amp; Economics for Industry 4.0</a:t>
            </a:r>
          </a:p>
          <a:p>
            <a:pPr lvl="1">
              <a:buFont typeface="Wingdings" panose="05000000000000000000" pitchFamily="2" charset="2"/>
              <a:buChar char="§"/>
            </a:pPr>
            <a:r>
              <a:rPr lang="en-US" dirty="0" smtClean="0"/>
              <a:t>Climate Change &amp; Development</a:t>
            </a:r>
          </a:p>
          <a:p>
            <a:pPr>
              <a:buFont typeface="Wingdings" panose="05000000000000000000" pitchFamily="2" charset="2"/>
              <a:buChar char="§"/>
            </a:pPr>
            <a:r>
              <a:rPr lang="en-US" dirty="0"/>
              <a:t> </a:t>
            </a:r>
            <a:r>
              <a:rPr lang="en-US" dirty="0" smtClean="0"/>
              <a:t>Communication</a:t>
            </a:r>
          </a:p>
          <a:p>
            <a:pPr lvl="1">
              <a:buFont typeface="Wingdings" panose="05000000000000000000" pitchFamily="2" charset="2"/>
              <a:buChar char="§"/>
            </a:pPr>
            <a:r>
              <a:rPr lang="en-US" dirty="0" smtClean="0"/>
              <a:t>Skype, e-mail, Google docs</a:t>
            </a:r>
          </a:p>
          <a:p>
            <a:pPr lvl="1">
              <a:buFont typeface="Wingdings" panose="05000000000000000000" pitchFamily="2" charset="2"/>
              <a:buChar char="§"/>
            </a:pPr>
            <a:r>
              <a:rPr lang="en-US" dirty="0" smtClean="0"/>
              <a:t>Challenging</a:t>
            </a:r>
            <a:endParaRPr lang="en-US" dirty="0"/>
          </a:p>
        </p:txBody>
      </p:sp>
    </p:spTree>
    <p:extLst>
      <p:ext uri="{BB962C8B-B14F-4D97-AF65-F5344CB8AC3E}">
        <p14:creationId xmlns:p14="http://schemas.microsoft.com/office/powerpoint/2010/main" val="323182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956816"/>
            <a:ext cx="3886200" cy="2914650"/>
          </a:xfrm>
        </p:spPr>
      </p:pic>
      <p:sp>
        <p:nvSpPr>
          <p:cNvPr id="5" name="Title 1"/>
          <p:cNvSpPr txBox="1">
            <a:spLocks/>
          </p:cNvSpPr>
          <p:nvPr/>
        </p:nvSpPr>
        <p:spPr>
          <a:xfrm>
            <a:off x="920496" y="457200"/>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smtClean="0"/>
              <a:t>Symposium at </a:t>
            </a:r>
            <a:r>
              <a:rPr lang="en-US" dirty="0" err="1" smtClean="0"/>
              <a:t>Universiti</a:t>
            </a:r>
            <a:r>
              <a:rPr lang="en-US" dirty="0" smtClean="0"/>
              <a:t> </a:t>
            </a:r>
            <a:r>
              <a:rPr lang="en-US" dirty="0" err="1" smtClean="0"/>
              <a:t>Kebangsaan</a:t>
            </a:r>
            <a:r>
              <a:rPr lang="en-US" dirty="0" smtClean="0"/>
              <a:t> Malaysia: May 15-18, 2018</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25434" y="1937853"/>
            <a:ext cx="3973412" cy="2980059"/>
          </a:xfrm>
          <a:prstGeom prst="rect">
            <a:avLst/>
          </a:prstGeom>
        </p:spPr>
      </p:pic>
    </p:spTree>
    <p:extLst>
      <p:ext uri="{BB962C8B-B14F-4D97-AF65-F5344CB8AC3E}">
        <p14:creationId xmlns:p14="http://schemas.microsoft.com/office/powerpoint/2010/main" val="396749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710" y="3196613"/>
            <a:ext cx="2667000" cy="2000250"/>
          </a:xfrm>
          <a:prstGeom prst="rect">
            <a:avLst/>
          </a:prstGeom>
        </p:spPr>
      </p:pic>
      <p:sp>
        <p:nvSpPr>
          <p:cNvPr id="2" name="Title 1"/>
          <p:cNvSpPr>
            <a:spLocks noGrp="1"/>
          </p:cNvSpPr>
          <p:nvPr>
            <p:ph type="title"/>
          </p:nvPr>
        </p:nvSpPr>
        <p:spPr/>
        <p:txBody>
          <a:bodyPr/>
          <a:lstStyle/>
          <a:p>
            <a:r>
              <a:rPr lang="en-US" dirty="0" smtClean="0"/>
              <a:t>Claremont Student Talks at Symposium</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910793" y="1425315"/>
            <a:ext cx="2955925" cy="221694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267200"/>
            <a:ext cx="3265331" cy="2448998"/>
          </a:xfrm>
          <a:prstGeom prst="rect">
            <a:avLst/>
          </a:prstGeom>
        </p:spPr>
      </p:pic>
      <p:sp>
        <p:nvSpPr>
          <p:cNvPr id="11" name="Content Placeholder 5"/>
          <p:cNvSpPr>
            <a:spLocks noGrp="1"/>
          </p:cNvSpPr>
          <p:nvPr>
            <p:ph sz="half" idx="2"/>
          </p:nvPr>
        </p:nvSpPr>
        <p:spPr>
          <a:xfrm>
            <a:off x="152400" y="2430054"/>
            <a:ext cx="3566160" cy="4023360"/>
          </a:xfrm>
        </p:spPr>
        <p:txBody>
          <a:bodyPr/>
          <a:lstStyle/>
          <a:p>
            <a:pPr>
              <a:buFont typeface="Wingdings" panose="05000000000000000000" pitchFamily="2" charset="2"/>
              <a:buChar char="§"/>
            </a:pPr>
            <a:r>
              <a:rPr lang="en-US" dirty="0" smtClean="0"/>
              <a:t> Environmental Impact from Renewable Energy Technologies Systems</a:t>
            </a:r>
          </a:p>
          <a:p>
            <a:pPr>
              <a:buFont typeface="Wingdings" panose="05000000000000000000" pitchFamily="2" charset="2"/>
              <a:buChar char="§"/>
            </a:pPr>
            <a:r>
              <a:rPr lang="en-US" dirty="0"/>
              <a:t> </a:t>
            </a:r>
            <a:r>
              <a:rPr lang="en-US" dirty="0" smtClean="0"/>
              <a:t>Environmental benefits for blending ethanol into gasoline for Kuala Lumpur and Los Angeles</a:t>
            </a:r>
          </a:p>
          <a:p>
            <a:pPr>
              <a:buFont typeface="Wingdings" panose="05000000000000000000" pitchFamily="2" charset="2"/>
              <a:buChar char="§"/>
            </a:pPr>
            <a:r>
              <a:rPr lang="en-US" dirty="0"/>
              <a:t> </a:t>
            </a:r>
            <a:r>
              <a:rPr lang="en-US" dirty="0" smtClean="0"/>
              <a:t>Energy, Environment, and Economic Forecast Towards Industry 4.0 </a:t>
            </a:r>
            <a:endParaRPr lang="en-US" dirty="0"/>
          </a:p>
        </p:txBody>
      </p:sp>
    </p:spTree>
    <p:extLst>
      <p:ext uri="{BB962C8B-B14F-4D97-AF65-F5344CB8AC3E}">
        <p14:creationId xmlns:p14="http://schemas.microsoft.com/office/powerpoint/2010/main" val="527249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work on papers together</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828800"/>
            <a:ext cx="3565525" cy="267414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31881" y="1676400"/>
            <a:ext cx="3565525" cy="267414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162083"/>
            <a:ext cx="3429000" cy="2571750"/>
          </a:xfrm>
          <a:prstGeom prst="rect">
            <a:avLst/>
          </a:prstGeom>
        </p:spPr>
      </p:pic>
    </p:spTree>
    <p:extLst>
      <p:ext uri="{BB962C8B-B14F-4D97-AF65-F5344CB8AC3E}">
        <p14:creationId xmlns:p14="http://schemas.microsoft.com/office/powerpoint/2010/main" val="157586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Field Trips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0598" y="1752600"/>
            <a:ext cx="3565525" cy="267414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3733800"/>
            <a:ext cx="3565525" cy="267414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19750" y="497486"/>
            <a:ext cx="3810000" cy="28575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524000" y="4435363"/>
            <a:ext cx="3090036" cy="2317527"/>
          </a:xfrm>
          <a:prstGeom prst="rect">
            <a:avLst/>
          </a:prstGeom>
        </p:spPr>
      </p:pic>
    </p:spTree>
    <p:extLst>
      <p:ext uri="{BB962C8B-B14F-4D97-AF65-F5344CB8AC3E}">
        <p14:creationId xmlns:p14="http://schemas.microsoft.com/office/powerpoint/2010/main" val="3251011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50" y="2803525"/>
            <a:ext cx="3759200" cy="2819400"/>
          </a:xfrm>
          <a:prstGeom prst="rect">
            <a:avLst/>
          </a:prstGeom>
        </p:spPr>
      </p:pic>
      <p:sp>
        <p:nvSpPr>
          <p:cNvPr id="2" name="Title 1"/>
          <p:cNvSpPr>
            <a:spLocks noGrp="1"/>
          </p:cNvSpPr>
          <p:nvPr>
            <p:ph type="title"/>
          </p:nvPr>
        </p:nvSpPr>
        <p:spPr/>
        <p:txBody>
          <a:bodyPr/>
          <a:lstStyle/>
          <a:p>
            <a:r>
              <a:rPr lang="en-US" dirty="0" smtClean="0"/>
              <a:t>Cultural learning</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343880" y="2103041"/>
            <a:ext cx="4022725" cy="301704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6246" y="4317804"/>
            <a:ext cx="3364153" cy="2523115"/>
          </a:xfrm>
          <a:prstGeom prst="rect">
            <a:avLst/>
          </a:prstGeom>
        </p:spPr>
      </p:pic>
      <p:pic>
        <p:nvPicPr>
          <p:cNvPr id="6" name="Content Placeholder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701686" y="53468"/>
            <a:ext cx="3565525" cy="2674143"/>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8471" y="1600200"/>
            <a:ext cx="3657600" cy="2743200"/>
          </a:xfrm>
          <a:prstGeom prst="rect">
            <a:avLst/>
          </a:prstGeom>
        </p:spPr>
      </p:pic>
    </p:spTree>
    <p:extLst>
      <p:ext uri="{BB962C8B-B14F-4D97-AF65-F5344CB8AC3E}">
        <p14:creationId xmlns:p14="http://schemas.microsoft.com/office/powerpoint/2010/main" val="15206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00025"/>
            <a:ext cx="7290054" cy="1499616"/>
          </a:xfrm>
        </p:spPr>
        <p:txBody>
          <a:bodyPr/>
          <a:lstStyle/>
          <a:p>
            <a:r>
              <a:rPr lang="en-US" dirty="0" smtClean="0"/>
              <a:t>Fall 2018</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562600"/>
            <a:ext cx="4667250" cy="8365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67255"/>
            <a:ext cx="5307936" cy="838095"/>
          </a:xfrm>
          <a:prstGeom prst="rect">
            <a:avLst/>
          </a:prstGeom>
        </p:spPr>
      </p:pic>
      <p:sp>
        <p:nvSpPr>
          <p:cNvPr id="8" name="Content Placeholder 7"/>
          <p:cNvSpPr>
            <a:spLocks noGrp="1"/>
          </p:cNvSpPr>
          <p:nvPr>
            <p:ph sz="half" idx="1"/>
          </p:nvPr>
        </p:nvSpPr>
        <p:spPr>
          <a:xfrm>
            <a:off x="1066800" y="1725433"/>
            <a:ext cx="7467600" cy="1624714"/>
          </a:xfrm>
        </p:spPr>
        <p:txBody>
          <a:bodyPr>
            <a:noAutofit/>
          </a:bodyPr>
          <a:lstStyle/>
          <a:p>
            <a:pPr>
              <a:buFont typeface="Wingdings" panose="05000000000000000000" pitchFamily="2" charset="2"/>
              <a:buChar char="§"/>
            </a:pPr>
            <a:r>
              <a:rPr lang="en-US" sz="1800" dirty="0" smtClean="0"/>
              <a:t> Classes taught at the same time</a:t>
            </a:r>
          </a:p>
          <a:p>
            <a:pPr lvl="1">
              <a:buFont typeface="Wingdings" panose="05000000000000000000" pitchFamily="2" charset="2"/>
              <a:buChar char="§"/>
            </a:pPr>
            <a:r>
              <a:rPr lang="en-US" dirty="0" smtClean="0"/>
              <a:t>Tuesday at 7 pm in Claremont</a:t>
            </a:r>
          </a:p>
          <a:p>
            <a:pPr lvl="1">
              <a:buFont typeface="Wingdings" panose="05000000000000000000" pitchFamily="2" charset="2"/>
              <a:buChar char="§"/>
            </a:pPr>
            <a:r>
              <a:rPr lang="en-US" dirty="0" smtClean="0"/>
              <a:t>Wednesday at 10 am in Selangor and Quezon City</a:t>
            </a:r>
          </a:p>
          <a:p>
            <a:pPr>
              <a:buFont typeface="Wingdings" panose="05000000000000000000" pitchFamily="2" charset="2"/>
              <a:buChar char="§"/>
            </a:pPr>
            <a:r>
              <a:rPr lang="en-US" sz="1800" dirty="0"/>
              <a:t> </a:t>
            </a:r>
            <a:r>
              <a:rPr lang="en-US" sz="1800" dirty="0" smtClean="0"/>
              <a:t>Lecture for each other’s courses</a:t>
            </a:r>
          </a:p>
          <a:p>
            <a:pPr>
              <a:buFont typeface="Wingdings" panose="05000000000000000000" pitchFamily="2" charset="2"/>
              <a:buChar char="§"/>
            </a:pPr>
            <a:r>
              <a:rPr lang="en-US" sz="1800" dirty="0"/>
              <a:t> </a:t>
            </a:r>
            <a:r>
              <a:rPr lang="en-US" sz="1800" dirty="0" smtClean="0"/>
              <a:t>Students collaborate on research projects together</a:t>
            </a:r>
            <a:endParaRPr lang="en-US" sz="1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048000"/>
            <a:ext cx="8915400" cy="2005965"/>
          </a:xfrm>
          <a:prstGeom prst="rect">
            <a:avLst/>
          </a:prstGeom>
        </p:spPr>
      </p:pic>
      <p:cxnSp>
        <p:nvCxnSpPr>
          <p:cNvPr id="12" name="Straight Arrow Connector 11"/>
          <p:cNvCxnSpPr/>
          <p:nvPr/>
        </p:nvCxnSpPr>
        <p:spPr>
          <a:xfrm>
            <a:off x="5715000" y="4286302"/>
            <a:ext cx="609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705350"/>
            <a:ext cx="533400" cy="6286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7000" y="4972102"/>
            <a:ext cx="990600" cy="8190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62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
            </a:pPr>
            <a:r>
              <a:rPr lang="en-US" dirty="0" smtClean="0"/>
              <a:t> In </a:t>
            </a:r>
            <a:r>
              <a:rPr lang="en-US" dirty="0"/>
              <a:t>future hope to work on projects needed by the APEC Energy Working Group</a:t>
            </a:r>
          </a:p>
          <a:p>
            <a:pPr>
              <a:buFont typeface="Wingdings" panose="05000000000000000000" pitchFamily="2" charset="2"/>
              <a:buChar char="§"/>
            </a:pPr>
            <a:r>
              <a:rPr lang="en-US" dirty="0"/>
              <a:t> Develop a network of Universities in APEC economies who collaborate on courses</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77987" y="1600200"/>
            <a:ext cx="5066013" cy="3480729"/>
          </a:xfrm>
          <a:prstGeom prst="rect">
            <a:avLst/>
          </a:prstGeom>
        </p:spPr>
      </p:pic>
    </p:spTree>
    <p:extLst>
      <p:ext uri="{BB962C8B-B14F-4D97-AF65-F5344CB8AC3E}">
        <p14:creationId xmlns:p14="http://schemas.microsoft.com/office/powerpoint/2010/main" val="1625957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987" y="228600"/>
            <a:ext cx="8229600" cy="1143000"/>
          </a:xfrm>
        </p:spPr>
        <p:txBody>
          <a:bodyPr>
            <a:normAutofit/>
          </a:bodyPr>
          <a:lstStyle/>
          <a:p>
            <a:r>
              <a:rPr lang="en-US" dirty="0" smtClean="0"/>
              <a:t>Acknowledgments</a:t>
            </a:r>
            <a:endParaRPr lang="en-US" dirty="0"/>
          </a:p>
        </p:txBody>
      </p:sp>
      <p:sp>
        <p:nvSpPr>
          <p:cNvPr id="4" name="Content Placeholder 2"/>
          <p:cNvSpPr txBox="1">
            <a:spLocks/>
          </p:cNvSpPr>
          <p:nvPr/>
        </p:nvSpPr>
        <p:spPr>
          <a:xfrm>
            <a:off x="5029200" y="228600"/>
            <a:ext cx="3962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err="1" smtClean="0"/>
              <a:t>Universiti</a:t>
            </a:r>
            <a:r>
              <a:rPr lang="en-US" b="1" dirty="0" smtClean="0"/>
              <a:t> </a:t>
            </a:r>
            <a:r>
              <a:rPr lang="en-US" b="1" dirty="0" err="1" smtClean="0"/>
              <a:t>Kebangsaan</a:t>
            </a:r>
            <a:r>
              <a:rPr lang="en-US" b="1" dirty="0" smtClean="0"/>
              <a:t> Malaysia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baseline="0" dirty="0"/>
              <a:t>	</a:t>
            </a:r>
            <a:r>
              <a:rPr lang="en-US" dirty="0" smtClean="0"/>
              <a:t>Dr. </a:t>
            </a:r>
            <a:r>
              <a:rPr lang="en-US" dirty="0" err="1" smtClean="0"/>
              <a:t>Norashikin</a:t>
            </a:r>
            <a:r>
              <a:rPr lang="en-US" dirty="0" smtClean="0"/>
              <a:t> Ahmed Ludin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aseline="0" dirty="0"/>
              <a:t>	</a:t>
            </a:r>
            <a:r>
              <a:rPr lang="en-US" baseline="0" dirty="0" smtClean="0"/>
              <a:t>Students in STSF 6033: Philosophy, Policy, &amp; Issues in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b="1"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smtClean="0"/>
              <a:t>Claremont Colleges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a:t>	</a:t>
            </a:r>
            <a:r>
              <a:rPr lang="en-US" dirty="0" smtClean="0"/>
              <a:t>Students in CHEM139: Environmental Chemistry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smtClean="0"/>
              <a:t>University of the Philippines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a:t>	</a:t>
            </a:r>
            <a:r>
              <a:rPr lang="en-US" dirty="0" smtClean="0"/>
              <a:t>Professor Mili</a:t>
            </a:r>
            <a:r>
              <a:rPr lang="en-US" dirty="0"/>
              <a:t>-</a:t>
            </a:r>
            <a:r>
              <a:rPr lang="en-US" dirty="0" smtClean="0"/>
              <a:t>Ann Tamayao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r>
              <a:rPr lang="en-US" dirty="0" smtClean="0"/>
              <a:t>Future students in IE 298: Introduction to Life-Cycle Analysis</a:t>
            </a: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228600" y="4749566"/>
            <a:ext cx="8153400" cy="1938992"/>
          </a:xfrm>
          <a:prstGeom prst="rect">
            <a:avLst/>
          </a:prstGeom>
          <a:noFill/>
        </p:spPr>
        <p:txBody>
          <a:bodyPr wrap="square" rtlCol="0">
            <a:spAutoFit/>
          </a:bodyPr>
          <a:lstStyle/>
          <a:p>
            <a:r>
              <a:rPr lang="en-US" sz="2000" b="1" dirty="0" smtClean="0"/>
              <a:t>Funding</a:t>
            </a:r>
          </a:p>
          <a:p>
            <a:r>
              <a:rPr lang="en-US" sz="2000" dirty="0" smtClean="0"/>
              <a:t>The National Academies of Sciences, Medicine, &amp; Engineering</a:t>
            </a:r>
          </a:p>
          <a:p>
            <a:r>
              <a:rPr lang="en-US" sz="2000" dirty="0" smtClean="0"/>
              <a:t>U.S. Department of State</a:t>
            </a:r>
          </a:p>
          <a:p>
            <a:r>
              <a:rPr lang="en-US" sz="2000" dirty="0" smtClean="0"/>
              <a:t>Claremont </a:t>
            </a:r>
            <a:r>
              <a:rPr lang="en-US" sz="2000" dirty="0" err="1" smtClean="0"/>
              <a:t>EnviroLab</a:t>
            </a:r>
            <a:r>
              <a:rPr lang="en-US" sz="2000" dirty="0" smtClean="0"/>
              <a:t> Asia Program funded through the Henry </a:t>
            </a:r>
            <a:r>
              <a:rPr lang="en-US" sz="2000" dirty="0" err="1" smtClean="0"/>
              <a:t>Luce</a:t>
            </a:r>
            <a:r>
              <a:rPr lang="en-US" sz="2000" dirty="0" smtClean="0"/>
              <a:t> Foundation LIASE Program</a:t>
            </a:r>
          </a:p>
          <a:p>
            <a:r>
              <a:rPr lang="en-US" sz="2000" dirty="0" smtClean="0"/>
              <a:t>Dean of Faculty Offices from Claremont McKenna, </a:t>
            </a:r>
            <a:r>
              <a:rPr lang="en-US" sz="2000" dirty="0" err="1" smtClean="0"/>
              <a:t>Pitzer</a:t>
            </a:r>
            <a:r>
              <a:rPr lang="en-US" sz="2000" dirty="0" smtClean="0"/>
              <a:t>, and Scripps Colleges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14400" y="1524000"/>
            <a:ext cx="3683000" cy="2762250"/>
          </a:xfrm>
          <a:prstGeom prst="rect">
            <a:avLst/>
          </a:prstGeom>
        </p:spPr>
      </p:pic>
    </p:spTree>
    <p:extLst>
      <p:ext uri="{BB962C8B-B14F-4D97-AF65-F5344CB8AC3E}">
        <p14:creationId xmlns:p14="http://schemas.microsoft.com/office/powerpoint/2010/main" val="47622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290055" cy="4023360"/>
          </a:xfrm>
        </p:spPr>
        <p:txBody>
          <a:bodyPr>
            <a:normAutofit/>
          </a:bodyPr>
          <a:lstStyle/>
          <a:p>
            <a:r>
              <a:rPr lang="en-US" sz="2400" dirty="0" smtClean="0"/>
              <a:t>“Given the relevance of international exposures to the current trend in globalization and the limited exposure to international peers majoring in chemistry, chemistry degree programs should be structured to facilitate the development of international competencies in their students.” </a:t>
            </a:r>
          </a:p>
          <a:p>
            <a:r>
              <a:rPr lang="en-US" sz="2400" dirty="0" smtClean="0"/>
              <a:t>– American Chemical Society, Committee of Professional Training</a:t>
            </a:r>
            <a:endParaRPr lang="en-US" sz="2400" dirty="0"/>
          </a:p>
        </p:txBody>
      </p:sp>
    </p:spTree>
    <p:extLst>
      <p:ext uri="{BB962C8B-B14F-4D97-AF65-F5344CB8AC3E}">
        <p14:creationId xmlns:p14="http://schemas.microsoft.com/office/powerpoint/2010/main" val="26290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97"/>
            <a:ext cx="8077200" cy="1524000"/>
          </a:xfrm>
        </p:spPr>
        <p:txBody>
          <a:bodyPr>
            <a:normAutofit fontScale="90000"/>
          </a:bodyPr>
          <a:lstStyle/>
          <a:p>
            <a:r>
              <a:rPr lang="en-US" dirty="0" smtClean="0"/>
              <a:t>2016-2017 Jefferson Science Fellows with Deputy Secretary of State Anthony </a:t>
            </a:r>
            <a:r>
              <a:rPr lang="en-US" dirty="0" err="1" smtClean="0"/>
              <a:t>Blinken</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597712" y="2286000"/>
            <a:ext cx="5631075" cy="4022725"/>
          </a:xfrm>
        </p:spPr>
      </p:pic>
    </p:spTree>
    <p:extLst>
      <p:ext uri="{BB962C8B-B14F-4D97-AF65-F5344CB8AC3E}">
        <p14:creationId xmlns:p14="http://schemas.microsoft.com/office/powerpoint/2010/main" val="3496750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normAutofit/>
          </a:bodyPr>
          <a:lstStyle/>
          <a:p>
            <a:r>
              <a:rPr lang="en-US" dirty="0" smtClean="0"/>
              <a:t>Foreign Affairs Officer</a:t>
            </a:r>
            <a:br>
              <a:rPr lang="en-US" dirty="0" smtClean="0"/>
            </a:br>
            <a:r>
              <a:rPr lang="en-US" sz="2700" dirty="0" smtClean="0"/>
              <a:t>(Energy, Science, and Technology)</a:t>
            </a:r>
            <a:endParaRPr lang="en-US" sz="2700" dirty="0"/>
          </a:p>
        </p:txBody>
      </p:sp>
      <p:sp>
        <p:nvSpPr>
          <p:cNvPr id="3" name="Content Placeholder 2"/>
          <p:cNvSpPr>
            <a:spLocks noGrp="1"/>
          </p:cNvSpPr>
          <p:nvPr>
            <p:ph idx="1"/>
          </p:nvPr>
        </p:nvSpPr>
        <p:spPr>
          <a:xfrm>
            <a:off x="304800" y="1482129"/>
            <a:ext cx="8229600" cy="4953000"/>
          </a:xfrm>
        </p:spPr>
        <p:txBody>
          <a:bodyPr>
            <a:normAutofit/>
          </a:bodyPr>
          <a:lstStyle/>
          <a:p>
            <a:pPr marL="0" indent="0">
              <a:buNone/>
            </a:pPr>
            <a:endParaRPr lang="en-US" dirty="0" smtClean="0"/>
          </a:p>
          <a:p>
            <a:r>
              <a:rPr lang="en-US" dirty="0" smtClean="0"/>
              <a:t>Energy</a:t>
            </a:r>
          </a:p>
          <a:p>
            <a:r>
              <a:rPr lang="en-US" dirty="0" smtClean="0"/>
              <a:t>Science &amp; Technology</a:t>
            </a:r>
          </a:p>
          <a:p>
            <a:r>
              <a:rPr lang="en-US" dirty="0" smtClean="0"/>
              <a:t>Science Envoys/Embassy Fellows</a:t>
            </a:r>
          </a:p>
          <a:p>
            <a:r>
              <a:rPr lang="en-US" dirty="0" smtClean="0"/>
              <a:t>Women in STEM</a:t>
            </a:r>
          </a:p>
          <a:p>
            <a:r>
              <a:rPr lang="en-US" dirty="0" smtClean="0"/>
              <a:t>Asia Pacific Economic Cooperation (APEC): </a:t>
            </a:r>
          </a:p>
          <a:p>
            <a:pPr lvl="1"/>
            <a:r>
              <a:rPr lang="en-US" dirty="0" smtClean="0"/>
              <a:t>Policy Partnership on Women &amp; the Economy </a:t>
            </a:r>
          </a:p>
          <a:p>
            <a:pPr lvl="1"/>
            <a:r>
              <a:rPr lang="en-US" dirty="0" smtClean="0"/>
              <a:t>Energy Working Group </a:t>
            </a:r>
          </a:p>
          <a:p>
            <a:pPr lvl="1"/>
            <a:r>
              <a:rPr lang="en-US" dirty="0" smtClean="0"/>
              <a:t>Mining Task Force </a:t>
            </a:r>
          </a:p>
          <a:p>
            <a:pPr lvl="1"/>
            <a:r>
              <a:rPr lang="en-US" dirty="0" smtClean="0"/>
              <a:t>Policy Partnership on Science, Technology &amp; Innovation</a:t>
            </a:r>
          </a:p>
          <a:p>
            <a:pPr lvl="1"/>
            <a:r>
              <a:rPr lang="en-US" dirty="0" smtClean="0"/>
              <a:t>Automotive Dialogue</a:t>
            </a:r>
          </a:p>
          <a:p>
            <a:pPr lvl="1"/>
            <a:r>
              <a:rPr lang="en-US" dirty="0" smtClean="0"/>
              <a:t>Chemical Dialogue</a:t>
            </a:r>
            <a:endParaRPr lang="en-US" dirty="0"/>
          </a:p>
        </p:txBody>
      </p:sp>
      <p:sp>
        <p:nvSpPr>
          <p:cNvPr id="4" name="Footer Placeholder 1"/>
          <p:cNvSpPr>
            <a:spLocks noGrp="1"/>
          </p:cNvSpPr>
          <p:nvPr>
            <p:ph type="ftr" sz="quarter" idx="11"/>
          </p:nvPr>
        </p:nvSpPr>
        <p:spPr>
          <a:xfrm>
            <a:off x="4635521" y="6480437"/>
            <a:ext cx="4426094" cy="274320"/>
          </a:xfrm>
        </p:spPr>
        <p:txBody>
          <a:bodyPr/>
          <a:lstStyle/>
          <a:p>
            <a:r>
              <a:rPr lang="en-US" sz="1400" u="sng" dirty="0" smtClean="0"/>
              <a:t>NOT for External Distribution/Dissemination</a:t>
            </a:r>
            <a:endParaRPr lang="en-US" sz="1400" u="sng" dirty="0"/>
          </a:p>
        </p:txBody>
      </p:sp>
      <p:pic>
        <p:nvPicPr>
          <p:cNvPr id="5"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47610" y="319591"/>
            <a:ext cx="3352800" cy="2133269"/>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684" y="2539856"/>
            <a:ext cx="2695380" cy="1926792"/>
          </a:xfrm>
          <a:prstGeom prst="rect">
            <a:avLst/>
          </a:prstGeom>
        </p:spPr>
      </p:pic>
      <p:pic>
        <p:nvPicPr>
          <p:cNvPr id="7" name="Content Placeholder 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12293" y="4597229"/>
            <a:ext cx="2823434" cy="1883208"/>
          </a:xfrm>
          <a:prstGeom prst="rect">
            <a:avLst/>
          </a:prstGeom>
        </p:spPr>
      </p:pic>
    </p:spTree>
    <p:extLst>
      <p:ext uri="{BB962C8B-B14F-4D97-AF65-F5344CB8AC3E}">
        <p14:creationId xmlns:p14="http://schemas.microsoft.com/office/powerpoint/2010/main" val="354799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EC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672" y="228600"/>
            <a:ext cx="4783137" cy="2300288"/>
          </a:xfrm>
          <a:prstGeom prst="rect">
            <a:avLst/>
          </a:prstGeom>
          <a:noFill/>
          <a:ln>
            <a:noFill/>
          </a:ln>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44364" y="2707976"/>
            <a:ext cx="4778186" cy="3583639"/>
          </a:xfrm>
          <a:prstGeom prst="rect">
            <a:avLst/>
          </a:prstGeom>
        </p:spPr>
      </p:pic>
    </p:spTree>
    <p:extLst>
      <p:ext uri="{BB962C8B-B14F-4D97-AF65-F5344CB8AC3E}">
        <p14:creationId xmlns:p14="http://schemas.microsoft.com/office/powerpoint/2010/main" val="136895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http://www.outsidethebeltway.com/wordpress/wp-content/uploads/2008/02/apec-2005-korea-large.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46267" y="845570"/>
            <a:ext cx="3917156" cy="2354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5/5c/APEC2004_Chaman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493" y="3979071"/>
            <a:ext cx="2857500" cy="19073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3.bp.blogspot.com/-yyTcsTtiBe4/TsZ_vmvsLAI/AAAAAAAAc6k/eyhC6EWupJ0/s1600/obama%2Bea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3414713" cy="19216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newshour-tc.pbs.org/newshour/wp-content/blogs.dir/1/files/slideshow/1997_slidesh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277" y="857251"/>
            <a:ext cx="4322723" cy="2733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bc.net.au/reslib/200811/r316530_1403082.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478793" y="2357438"/>
            <a:ext cx="252220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obamadiary.files.wordpress.com/2011/11/silkysmooth-1.jpg?w=655"/>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408328" y="2743200"/>
            <a:ext cx="2449273" cy="19855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asiasociety.org/files/101109_APEC_INDS9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530" y="3983968"/>
            <a:ext cx="3126309" cy="2021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g.buzzfeed.com/buzzfeed-static/static/2014-11/11/11/enhanced/webdr05/enhanced-buzz-28679-1415721905-30.jp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986900" y="4071939"/>
            <a:ext cx="2845139" cy="190738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3483878" y="1211046"/>
            <a:ext cx="2536031" cy="1544836"/>
          </a:xfrm>
        </p:spPr>
      </p:pic>
    </p:spTree>
    <p:extLst>
      <p:ext uri="{BB962C8B-B14F-4D97-AF65-F5344CB8AC3E}">
        <p14:creationId xmlns:p14="http://schemas.microsoft.com/office/powerpoint/2010/main" val="1332494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693738"/>
            <a:ext cx="8229600" cy="609600"/>
          </a:xfrm>
          <a:prstGeom prst="rect">
            <a:avLst/>
          </a:prstGeom>
        </p:spPr>
        <p:txBody>
          <a:bodyPr>
            <a:normAutofit fontScale="90000"/>
          </a:bodyPr>
          <a:lstStyle/>
          <a:p>
            <a:pPr algn="l"/>
            <a:r>
              <a:rPr lang="en-PH" altLang="en-US" dirty="0" smtClean="0">
                <a:solidFill>
                  <a:schemeClr val="bg1"/>
                </a:solidFill>
              </a:rPr>
              <a:t>APEC Member Economies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9147" y="1850834"/>
            <a:ext cx="7181873" cy="4933293"/>
          </a:xfrm>
          <a:prstGeom prst="rect">
            <a:avLst/>
          </a:prstGeom>
        </p:spPr>
      </p:pic>
    </p:spTree>
    <p:extLst>
      <p:ext uri="{BB962C8B-B14F-4D97-AF65-F5344CB8AC3E}">
        <p14:creationId xmlns:p14="http://schemas.microsoft.com/office/powerpoint/2010/main" val="127756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ooter Placeholder 4"/>
          <p:cNvSpPr txBox="1">
            <a:spLocks/>
          </p:cNvSpPr>
          <p:nvPr/>
        </p:nvSpPr>
        <p:spPr bwMode="auto">
          <a:xfrm>
            <a:off x="7258050" y="6581775"/>
            <a:ext cx="1968500" cy="365125"/>
          </a:xfrm>
          <a:prstGeom prst="rect">
            <a:avLst/>
          </a:prstGeom>
          <a:noFill/>
          <a:ln w="9525">
            <a:noFill/>
            <a:miter lim="800000"/>
            <a:headEnd/>
            <a:tailEnd/>
          </a:ln>
        </p:spPr>
        <p:txBody>
          <a:bodyPr/>
          <a:lstStyle/>
          <a:p>
            <a:r>
              <a:rPr lang="en-GB" sz="900" dirty="0">
                <a:solidFill>
                  <a:schemeClr val="bg1"/>
                </a:solidFill>
              </a:rPr>
              <a:t>Copyright © 2013 APEC Secretariat</a:t>
            </a:r>
          </a:p>
        </p:txBody>
      </p:sp>
      <p:sp>
        <p:nvSpPr>
          <p:cNvPr id="8194" name="TextBox 2"/>
          <p:cNvSpPr txBox="1">
            <a:spLocks noChangeArrowheads="1"/>
          </p:cNvSpPr>
          <p:nvPr/>
        </p:nvSpPr>
        <p:spPr bwMode="auto">
          <a:xfrm>
            <a:off x="222250" y="722313"/>
            <a:ext cx="6248400" cy="646112"/>
          </a:xfrm>
          <a:prstGeom prst="rect">
            <a:avLst/>
          </a:prstGeom>
          <a:noFill/>
          <a:ln w="9525">
            <a:noFill/>
            <a:miter lim="800000"/>
            <a:headEnd/>
            <a:tailEnd/>
          </a:ln>
        </p:spPr>
        <p:txBody>
          <a:bodyPr>
            <a:spAutoFit/>
          </a:bodyPr>
          <a:lstStyle/>
          <a:p>
            <a:r>
              <a:rPr lang="en-GB" sz="3600" dirty="0">
                <a:solidFill>
                  <a:srgbClr val="FFFFFF"/>
                </a:solidFill>
                <a:latin typeface="Helvetica Light" charset="0"/>
              </a:rPr>
              <a:t>APEC</a:t>
            </a:r>
            <a:r>
              <a:rPr lang="en-GB" altLang="en-US" sz="3600" dirty="0">
                <a:solidFill>
                  <a:srgbClr val="FFFFFF"/>
                </a:solidFill>
                <a:latin typeface="Helvetica Light" charset="0"/>
              </a:rPr>
              <a:t>’</a:t>
            </a:r>
            <a:r>
              <a:rPr lang="en-GB" sz="3600" dirty="0">
                <a:solidFill>
                  <a:srgbClr val="FFFFFF"/>
                </a:solidFill>
                <a:latin typeface="Helvetica Light" charset="0"/>
              </a:rPr>
              <a:t>s Significance</a:t>
            </a:r>
          </a:p>
        </p:txBody>
      </p:sp>
      <p:sp>
        <p:nvSpPr>
          <p:cNvPr id="8195" name="Footer Placeholder 4"/>
          <p:cNvSpPr txBox="1">
            <a:spLocks/>
          </p:cNvSpPr>
          <p:nvPr/>
        </p:nvSpPr>
        <p:spPr bwMode="auto">
          <a:xfrm>
            <a:off x="222250" y="6581775"/>
            <a:ext cx="2927350" cy="365125"/>
          </a:xfrm>
          <a:prstGeom prst="rect">
            <a:avLst/>
          </a:prstGeom>
          <a:noFill/>
          <a:ln w="9525">
            <a:noFill/>
            <a:miter lim="800000"/>
            <a:headEnd/>
            <a:tailEnd/>
          </a:ln>
        </p:spPr>
        <p:txBody>
          <a:bodyPr/>
          <a:lstStyle/>
          <a:p>
            <a:r>
              <a:rPr lang="en-GB" sz="900" dirty="0">
                <a:latin typeface="Arial Unicode MS" pitchFamily="34" charset="-128"/>
                <a:ea typeface="Arial Unicode MS" pitchFamily="34" charset="-128"/>
                <a:cs typeface="Arial Unicode MS" pitchFamily="34" charset="-128"/>
              </a:rPr>
              <a:t>Source: StatsAPEC, Key Indicators Database.</a:t>
            </a:r>
          </a:p>
        </p:txBody>
      </p:sp>
      <p:pic>
        <p:nvPicPr>
          <p:cNvPr id="8196" name="Picture 3" descr="Untitled-2.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7500" y="2209800"/>
            <a:ext cx="8509000" cy="3984625"/>
          </a:xfrm>
          <a:prstGeom prst="rect">
            <a:avLst/>
          </a:prstGeom>
          <a:noFill/>
          <a:ln w="9525">
            <a:noFill/>
            <a:miter lim="800000"/>
            <a:headEnd/>
            <a:tailEnd/>
          </a:ln>
        </p:spPr>
      </p:pic>
    </p:spTree>
    <p:extLst>
      <p:ext uri="{BB962C8B-B14F-4D97-AF65-F5344CB8AC3E}">
        <p14:creationId xmlns:p14="http://schemas.microsoft.com/office/powerpoint/2010/main" val="336849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3" y="304800"/>
            <a:ext cx="6554867" cy="1524000"/>
          </a:xfrm>
        </p:spPr>
        <p:txBody>
          <a:bodyPr/>
          <a:lstStyle/>
          <a:p>
            <a:r>
              <a:rPr lang="en-US" dirty="0" smtClean="0"/>
              <a:t>Energy Working Group</a:t>
            </a:r>
            <a:endParaRPr lang="en-US" dirty="0"/>
          </a:p>
        </p:txBody>
      </p:sp>
      <p:sp>
        <p:nvSpPr>
          <p:cNvPr id="3" name="Content Placeholder 2"/>
          <p:cNvSpPr>
            <a:spLocks noGrp="1"/>
          </p:cNvSpPr>
          <p:nvPr>
            <p:ph idx="1"/>
          </p:nvPr>
        </p:nvSpPr>
        <p:spPr>
          <a:xfrm>
            <a:off x="457200" y="2133600"/>
            <a:ext cx="6554867" cy="3767670"/>
          </a:xfrm>
        </p:spPr>
        <p:txBody>
          <a:bodyPr>
            <a:normAutofit/>
          </a:bodyPr>
          <a:lstStyle/>
          <a:p>
            <a:r>
              <a:rPr lang="en-US" dirty="0"/>
              <a:t>Expert Group on Energy Efficiency</a:t>
            </a:r>
          </a:p>
          <a:p>
            <a:r>
              <a:rPr lang="en-US" dirty="0"/>
              <a:t>Expert Group on Renewable Energy</a:t>
            </a:r>
          </a:p>
          <a:p>
            <a:r>
              <a:rPr lang="en-US" dirty="0"/>
              <a:t>Energy Working Group</a:t>
            </a:r>
          </a:p>
          <a:p>
            <a:pPr marL="0" indent="0">
              <a:buNone/>
            </a:pPr>
            <a:endParaRPr lang="en-US" dirty="0" smtClean="0"/>
          </a:p>
          <a:p>
            <a:r>
              <a:rPr lang="en-US" dirty="0" smtClean="0"/>
              <a:t>Life-cycle Cost Analysis of Clean Energy in Kuala Lumpur, Malaysia (October 2017)</a:t>
            </a:r>
          </a:p>
          <a:p>
            <a:r>
              <a:rPr lang="en-US" dirty="0" smtClean="0"/>
              <a:t>University Consortium to work on Energy Efficiency and Renewable Energy</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482" y="1536848"/>
            <a:ext cx="3083169" cy="2312377"/>
          </a:xfrm>
          <a:prstGeom prst="rect">
            <a:avLst/>
          </a:prstGeom>
        </p:spPr>
      </p:pic>
    </p:spTree>
    <p:extLst>
      <p:ext uri="{BB962C8B-B14F-4D97-AF65-F5344CB8AC3E}">
        <p14:creationId xmlns:p14="http://schemas.microsoft.com/office/powerpoint/2010/main" val="565038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1185</TotalTime>
  <Words>848</Words>
  <Application>Microsoft Office PowerPoint</Application>
  <PresentationFormat>On-screen Show (4:3)</PresentationFormat>
  <Paragraphs>109</Paragraphs>
  <Slides>19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Unicode MS</vt:lpstr>
      <vt:lpstr>MS PGothic</vt:lpstr>
      <vt:lpstr>Arial</vt:lpstr>
      <vt:lpstr>Calibri</vt:lpstr>
      <vt:lpstr>Helvetica Light</vt:lpstr>
      <vt:lpstr>Tw Cen MT</vt:lpstr>
      <vt:lpstr>Tw Cen MT Condensed</vt:lpstr>
      <vt:lpstr>Wingdings</vt:lpstr>
      <vt:lpstr>Wingdings 3</vt:lpstr>
      <vt:lpstr>ヒラギノ角ゴ Pro W3</vt:lpstr>
      <vt:lpstr>Integral</vt:lpstr>
      <vt:lpstr>Science Diplomacy in the Asia-Pacific: International Environmental Chemistry</vt:lpstr>
      <vt:lpstr>PowerPoint Presentation</vt:lpstr>
      <vt:lpstr>2016-2017 Jefferson Science Fellows with Deputy Secretary of State Anthony Blinken</vt:lpstr>
      <vt:lpstr>Foreign Affairs Officer (Energy, Science, and Technology)</vt:lpstr>
      <vt:lpstr>PowerPoint Presentation</vt:lpstr>
      <vt:lpstr>PowerPoint Presentation</vt:lpstr>
      <vt:lpstr>APEC Member Economies</vt:lpstr>
      <vt:lpstr>PowerPoint Presentation</vt:lpstr>
      <vt:lpstr>Energy Working Group</vt:lpstr>
      <vt:lpstr>Collaboration</vt:lpstr>
      <vt:lpstr>Collaboration between Universiti Kebangsaan Malaysia and the Claremont Colleges</vt:lpstr>
      <vt:lpstr>PowerPoint Presentation</vt:lpstr>
      <vt:lpstr>Claremont Student Talks at Symposium</vt:lpstr>
      <vt:lpstr>Students work on papers together</vt:lpstr>
      <vt:lpstr>Environmental Field Trips</vt:lpstr>
      <vt:lpstr>Cultural learning</vt:lpstr>
      <vt:lpstr>Fall 2018</vt:lpstr>
      <vt:lpstr>Future Plans</vt:lpstr>
      <vt:lpstr>Acknowledgments</vt:lpstr>
    </vt:vector>
  </TitlesOfParts>
  <Company>U 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Department of State as a Jefferson Science Fellow</dc:title>
  <dc:creator>PurvisRobertsK</dc:creator>
  <cp:lastModifiedBy>Carin Rodgers-Bronstein</cp:lastModifiedBy>
  <cp:revision>55</cp:revision>
  <dcterms:created xsi:type="dcterms:W3CDTF">2017-06-07T14:01:41Z</dcterms:created>
  <dcterms:modified xsi:type="dcterms:W3CDTF">2018-06-19T22:27:38Z</dcterms:modified>
</cp:coreProperties>
</file>