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87" r:id="rId3"/>
    <p:sldId id="288" r:id="rId4"/>
    <p:sldId id="290" r:id="rId5"/>
    <p:sldId id="28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i, Anthony" initials="DA" lastIdx="6" clrIdx="0">
    <p:extLst>
      <p:ext uri="{19B8F6BF-5375-455C-9EA6-DF929625EA0E}">
        <p15:presenceInfo xmlns:p15="http://schemas.microsoft.com/office/powerpoint/2012/main" userId="S-1-5-21-505881439-82067924-1220176271-429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0509"/>
  </p:normalViewPr>
  <p:slideViewPr>
    <p:cSldViewPr snapToGrid="0">
      <p:cViewPr varScale="1">
        <p:scale>
          <a:sx n="103" d="100"/>
          <a:sy n="103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A42F-801D-3646-943F-C065ECE64D1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17B7-E206-4240-8E44-C0C772B2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divisions of CIPE, brought together in 2010</a:t>
            </a:r>
          </a:p>
          <a:p>
            <a:r>
              <a:rPr lang="en-US" dirty="0"/>
              <a:t>A single location, coordinated work</a:t>
            </a:r>
          </a:p>
          <a:p>
            <a:r>
              <a:rPr lang="en-US" dirty="0"/>
              <a:t>The photos are all by students (with their permission) – see our calendar!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B17B7-E206-4240-8E44-C0C772B2AA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0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B17B7-E206-4240-8E44-C0C772B2AA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B17B7-E206-4240-8E44-C0C772B2AA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B17B7-E206-4240-8E44-C0C772B2AA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9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B17B7-E206-4240-8E44-C0C772B2AA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890124" y="4343400"/>
            <a:ext cx="7315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95149" y="1737845"/>
            <a:ext cx="736937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97" y="286604"/>
            <a:ext cx="7666964" cy="2428604"/>
          </a:xfrm>
        </p:spPr>
        <p:txBody>
          <a:bodyPr>
            <a:normAutofit/>
          </a:bodyPr>
          <a:lstStyle/>
          <a:p>
            <a:r>
              <a:rPr lang="en-US" sz="4000" dirty="0"/>
              <a:t>Study Abroad in a Connected World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02433" y="3312367"/>
            <a:ext cx="7564327" cy="2556726"/>
          </a:xfrm>
        </p:spPr>
        <p:txBody>
          <a:bodyPr>
            <a:normAutofit/>
          </a:bodyPr>
          <a:lstStyle/>
          <a:p>
            <a:r>
              <a:rPr lang="en-US" sz="2800" dirty="0"/>
              <a:t>JANE EDWARDS, YALE UNIVERSITY</a:t>
            </a:r>
          </a:p>
          <a:p>
            <a:r>
              <a:rPr lang="en-US" sz="2800" dirty="0"/>
              <a:t>ANTONIO GONZALEZ, WESLEYAN UNIVERSITY</a:t>
            </a:r>
          </a:p>
          <a:p>
            <a:r>
              <a:rPr lang="en-US" sz="2800" dirty="0"/>
              <a:t>VANITA SHASTRI, ASHOKA UNIVERSITY</a:t>
            </a:r>
          </a:p>
          <a:p>
            <a:r>
              <a:rPr lang="en-US" sz="2800" dirty="0"/>
              <a:t>TALYA ZEMACH-BERSIN, YALE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3F6A00-2611-5B44-8CE3-B863CDDCA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r="17052"/>
          <a:stretch/>
        </p:blipFill>
        <p:spPr>
          <a:xfrm>
            <a:off x="6084836" y="645080"/>
            <a:ext cx="1003291" cy="741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CF59E-DE44-DC45-9281-C8EE995FE3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"/>
          <a:stretch/>
        </p:blipFill>
        <p:spPr>
          <a:xfrm>
            <a:off x="4981341" y="638087"/>
            <a:ext cx="999581" cy="748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5CC317-49CB-1844-B4BD-E5524B82E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1"/>
          <a:stretch/>
        </p:blipFill>
        <p:spPr>
          <a:xfrm>
            <a:off x="7283099" y="645080"/>
            <a:ext cx="999581" cy="741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3B1563-6A89-4495-8036-87EF0BC91CF3}"/>
              </a:ext>
            </a:extLst>
          </p:cNvPr>
          <p:cNvSpPr txBox="1"/>
          <p:nvPr/>
        </p:nvSpPr>
        <p:spPr>
          <a:xfrm>
            <a:off x="1250302" y="6488668"/>
            <a:ext cx="47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Globalizing the Liberal Arts, June 2-5 2018</a:t>
            </a:r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3" y="286604"/>
            <a:ext cx="7564328" cy="1476882"/>
          </a:xfrm>
        </p:spPr>
        <p:txBody>
          <a:bodyPr>
            <a:normAutofit/>
          </a:bodyPr>
          <a:lstStyle/>
          <a:p>
            <a:r>
              <a:rPr lang="en-US" sz="4000" i="1" dirty="0"/>
              <a:t>Study abroad has changed and is changing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02433" y="2323322"/>
            <a:ext cx="7564327" cy="354577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Student expectations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Institutional agendas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emerging impact of this wave of globalization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Communications technologies</a:t>
            </a:r>
          </a:p>
          <a:p>
            <a:endParaRPr lang="en-US" sz="2800" dirty="0"/>
          </a:p>
          <a:p>
            <a:pPr algn="r"/>
            <a:r>
              <a:rPr lang="en-US" sz="2800" dirty="0"/>
              <a:t>“Cultural Immersion” is not what it was – so what are we going to do about all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3B1563-6A89-4495-8036-87EF0BC91CF3}"/>
              </a:ext>
            </a:extLst>
          </p:cNvPr>
          <p:cNvSpPr txBox="1"/>
          <p:nvPr/>
        </p:nvSpPr>
        <p:spPr>
          <a:xfrm>
            <a:off x="1250302" y="6488668"/>
            <a:ext cx="47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Globalizing the Liberal Arts, June 2-5 2018</a:t>
            </a:r>
          </a:p>
        </p:txBody>
      </p:sp>
    </p:spTree>
    <p:extLst>
      <p:ext uri="{BB962C8B-B14F-4D97-AF65-F5344CB8AC3E}">
        <p14:creationId xmlns:p14="http://schemas.microsoft.com/office/powerpoint/2010/main" val="11913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3" y="286604"/>
            <a:ext cx="7564328" cy="1476882"/>
          </a:xfrm>
        </p:spPr>
        <p:txBody>
          <a:bodyPr>
            <a:normAutofit/>
          </a:bodyPr>
          <a:lstStyle/>
          <a:p>
            <a:r>
              <a:rPr lang="en-US" sz="4000" i="1" dirty="0"/>
              <a:t>Some different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02433" y="2323322"/>
            <a:ext cx="7564327" cy="3545771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Good pedagogy – what does this mean today in relation to study abroad and intercultural competence?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How do different educational systems grapple with these issues? Is it all the US model all the time?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Can we productively challenge accepted wisdom? </a:t>
            </a:r>
          </a:p>
          <a:p>
            <a:endParaRPr lang="en-US" sz="2800" dirty="0"/>
          </a:p>
          <a:p>
            <a:pPr algn="r"/>
            <a:r>
              <a:rPr lang="en-US" sz="2800" dirty="0"/>
              <a:t>How can we use what we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3B1563-6A89-4495-8036-87EF0BC91CF3}"/>
              </a:ext>
            </a:extLst>
          </p:cNvPr>
          <p:cNvSpPr txBox="1"/>
          <p:nvPr/>
        </p:nvSpPr>
        <p:spPr>
          <a:xfrm>
            <a:off x="1250302" y="6488668"/>
            <a:ext cx="47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Globalizing the Liberal Arts, June 2-5 2018</a:t>
            </a:r>
          </a:p>
        </p:txBody>
      </p:sp>
    </p:spTree>
    <p:extLst>
      <p:ext uri="{BB962C8B-B14F-4D97-AF65-F5344CB8AC3E}">
        <p14:creationId xmlns:p14="http://schemas.microsoft.com/office/powerpoint/2010/main" val="23792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853" y="322714"/>
            <a:ext cx="8640147" cy="479719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Five interesting readings</a:t>
            </a: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410546" y="942393"/>
            <a:ext cx="8126963" cy="4926596"/>
          </a:xfrm>
        </p:spPr>
        <p:txBody>
          <a:bodyPr>
            <a:normAutofit fontScale="85000" lnSpcReduction="20000"/>
          </a:bodyPr>
          <a:lstStyle/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r>
              <a:rPr lang="en-US" sz="2400" dirty="0"/>
              <a:t>Carroll, Jude. </a:t>
            </a:r>
            <a:r>
              <a:rPr lang="en-US" sz="2400" i="1" dirty="0"/>
              <a:t>Tools for Teaching in an Educationally Mobile World</a:t>
            </a:r>
            <a:r>
              <a:rPr lang="en-US" sz="2400" dirty="0"/>
              <a:t>. New York: Routledge, 2015.</a:t>
            </a:r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endParaRPr lang="en-US" sz="2400" dirty="0"/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r>
              <a:rPr lang="en-US" sz="2400" i="1" dirty="0"/>
              <a:t>Global Learning: Crossing Majors, Borders and Backyards</a:t>
            </a:r>
            <a:r>
              <a:rPr lang="en-US" sz="2400" dirty="0"/>
              <a:t>. Special issue of </a:t>
            </a:r>
            <a:r>
              <a:rPr lang="en-US" sz="2400" i="1" dirty="0"/>
              <a:t>Peer Review</a:t>
            </a:r>
            <a:r>
              <a:rPr lang="en-US" sz="2400" dirty="0"/>
              <a:t> 20/1 (Winter), 2018.</a:t>
            </a:r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endParaRPr lang="en-US" sz="2400" dirty="0"/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r>
              <a:rPr lang="en-US" sz="2400" dirty="0" err="1"/>
              <a:t>Grünzweig</a:t>
            </a:r>
            <a:r>
              <a:rPr lang="en-US" sz="2400" dirty="0"/>
              <a:t>, Walter &amp; Reinhart, Nana, eds. </a:t>
            </a:r>
            <a:r>
              <a:rPr lang="en-US" sz="2400" i="1" dirty="0" err="1"/>
              <a:t>Rockin</a:t>
            </a:r>
            <a:r>
              <a:rPr lang="en-US" sz="2400" i="1" dirty="0"/>
              <a:t>’ in Red Square: Critical Approaches to International Education in the Age of Cyberculture</a:t>
            </a:r>
            <a:r>
              <a:rPr lang="en-US" sz="2400" dirty="0"/>
              <a:t>. Münster: Lit. Verlag, 2002.</a:t>
            </a:r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endParaRPr lang="en-US" sz="2400" dirty="0"/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r>
              <a:rPr lang="en-US" sz="2400" dirty="0" err="1"/>
              <a:t>Killick</a:t>
            </a:r>
            <a:r>
              <a:rPr lang="en-US" sz="2400" dirty="0"/>
              <a:t>, David. </a:t>
            </a:r>
            <a:r>
              <a:rPr lang="en-US" sz="2400" i="1" dirty="0"/>
              <a:t>Developing the Global Student: Higher Education in an Era of Globalization</a:t>
            </a:r>
            <a:r>
              <a:rPr lang="en-US" sz="2400" dirty="0"/>
              <a:t>. New York: Routledge, 2015.</a:t>
            </a:r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endParaRPr lang="en-US" sz="2400" dirty="0"/>
          </a:p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50"/>
              </a:spcAft>
              <a:buNone/>
            </a:pPr>
            <a:r>
              <a:rPr lang="en-US" sz="2400" dirty="0"/>
              <a:t>Womack-Wynne, Carly. Supporting a new breed of stewards to confront a changing reality</a:t>
            </a:r>
            <a:r>
              <a:rPr lang="en-US" sz="2400" i="1" dirty="0"/>
              <a:t>. International Educator,</a:t>
            </a:r>
            <a:r>
              <a:rPr lang="en-US" sz="2400" dirty="0"/>
              <a:t> May-June 2018: 21-26.</a:t>
            </a:r>
          </a:p>
          <a:p>
            <a:pPr marL="150876" lvl="1" indent="0">
              <a:buNone/>
            </a:pPr>
            <a:endParaRPr lang="en-US" sz="2800" dirty="0"/>
          </a:p>
          <a:p>
            <a:pPr marL="150876" lvl="1" indent="0">
              <a:buNone/>
            </a:pPr>
            <a:endParaRPr lang="en-US" sz="2800" dirty="0"/>
          </a:p>
          <a:p>
            <a:pPr marL="150876" lvl="1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3B1563-6A89-4495-8036-87EF0BC91CF3}"/>
              </a:ext>
            </a:extLst>
          </p:cNvPr>
          <p:cNvSpPr txBox="1"/>
          <p:nvPr/>
        </p:nvSpPr>
        <p:spPr>
          <a:xfrm>
            <a:off x="1250302" y="6488668"/>
            <a:ext cx="47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Globalizing the Liberal Arts, June 2-5 2018</a:t>
            </a:r>
          </a:p>
        </p:txBody>
      </p:sp>
    </p:spTree>
    <p:extLst>
      <p:ext uri="{BB962C8B-B14F-4D97-AF65-F5344CB8AC3E}">
        <p14:creationId xmlns:p14="http://schemas.microsoft.com/office/powerpoint/2010/main" val="306655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EEB7F-828F-FD47-B92B-892FE88A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286604"/>
            <a:ext cx="7966477" cy="145075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Over to my colleagues.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5D971E-732C-D44D-8257-4EA192B5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26" y="1899088"/>
            <a:ext cx="7437492" cy="954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u="sng" dirty="0">
              <a:solidFill>
                <a:srgbClr val="79A8D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D91380-4578-9549-8FCF-70A8B0135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3" b="9102"/>
          <a:stretch/>
        </p:blipFill>
        <p:spPr>
          <a:xfrm>
            <a:off x="6627960" y="4620653"/>
            <a:ext cx="1671383" cy="1253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CB511B-5040-C04C-97F3-477AD9875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950" y="4620653"/>
            <a:ext cx="1671383" cy="1253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01E479-7F57-F143-9F62-3C402249ED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47" t="34173" r="11505" b="4817"/>
          <a:stretch/>
        </p:blipFill>
        <p:spPr>
          <a:xfrm>
            <a:off x="6627959" y="3202824"/>
            <a:ext cx="1671383" cy="12535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B7711B-BB99-4E95-87AE-A41152C69F00}"/>
              </a:ext>
            </a:extLst>
          </p:cNvPr>
          <p:cNvSpPr txBox="1"/>
          <p:nvPr/>
        </p:nvSpPr>
        <p:spPr>
          <a:xfrm>
            <a:off x="1250302" y="6488668"/>
            <a:ext cx="47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Globalizing the Liberal Arts, June 2-5 2018</a:t>
            </a:r>
          </a:p>
        </p:txBody>
      </p:sp>
    </p:spTree>
    <p:extLst>
      <p:ext uri="{BB962C8B-B14F-4D97-AF65-F5344CB8AC3E}">
        <p14:creationId xmlns:p14="http://schemas.microsoft.com/office/powerpoint/2010/main" val="1772087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79A7D0"/>
      </a:accent1>
      <a:accent2>
        <a:srgbClr val="0E377E"/>
      </a:accent2>
      <a:accent3>
        <a:srgbClr val="54866E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331</Words>
  <Application>Microsoft Office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Study Abroad in a Connected World</vt:lpstr>
      <vt:lpstr>Study abroad has changed and is changing</vt:lpstr>
      <vt:lpstr>Some different perspectives</vt:lpstr>
      <vt:lpstr>Five interesting readings</vt:lpstr>
      <vt:lpstr>Over to my colleagues.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Jane</dc:creator>
  <cp:lastModifiedBy>Carin Rodgers-Bronstein</cp:lastModifiedBy>
  <cp:revision>84</cp:revision>
  <dcterms:created xsi:type="dcterms:W3CDTF">2014-09-12T02:11:56Z</dcterms:created>
  <dcterms:modified xsi:type="dcterms:W3CDTF">2018-06-19T22:15:00Z</dcterms:modified>
</cp:coreProperties>
</file>