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44" r:id="rId4"/>
    <p:sldMasterId id="2147483852" r:id="rId5"/>
  </p:sldMasterIdLst>
  <p:notesMasterIdLst>
    <p:notesMasterId r:id="rId20"/>
  </p:notesMasterIdLst>
  <p:sldIdLst>
    <p:sldId id="257" r:id="rId6"/>
    <p:sldId id="259" r:id="rId7"/>
    <p:sldId id="296" r:id="rId8"/>
    <p:sldId id="280" r:id="rId9"/>
    <p:sldId id="294" r:id="rId10"/>
    <p:sldId id="284" r:id="rId11"/>
    <p:sldId id="285" r:id="rId12"/>
    <p:sldId id="287" r:id="rId13"/>
    <p:sldId id="295" r:id="rId14"/>
    <p:sldId id="281" r:id="rId15"/>
    <p:sldId id="291" r:id="rId16"/>
    <p:sldId id="292" r:id="rId17"/>
    <p:sldId id="275" r:id="rId18"/>
    <p:sldId id="2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p:cViewPr varScale="1">
        <p:scale>
          <a:sx n="108" d="100"/>
          <a:sy n="108" d="100"/>
        </p:scale>
        <p:origin x="1098" y="96"/>
      </p:cViewPr>
      <p:guideLst>
        <p:guide orient="horz" pos="2160"/>
        <p:guide pos="2880"/>
      </p:guideLst>
    </p:cSldViewPr>
  </p:slideViewPr>
  <p:notesTextViewPr>
    <p:cViewPr>
      <p:scale>
        <a:sx n="1" d="1"/>
        <a:sy n="1" d="1"/>
      </p:scale>
      <p:origin x="0" y="0"/>
    </p:cViewPr>
  </p:notesTextViewPr>
  <p:sorterViewPr>
    <p:cViewPr>
      <p:scale>
        <a:sx n="100" d="100"/>
        <a:sy n="100" d="100"/>
      </p:scale>
      <p:origin x="0" y="-23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Untitled:Users:kirikokomura:Desktop:Work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800"/>
            </a:pPr>
            <a:r>
              <a:rPr lang="en-US" sz="2800" dirty="0"/>
              <a:t>Participants Selecting STEM Career </a:t>
            </a:r>
            <a:endParaRPr lang="en-US" sz="2800" dirty="0" smtClean="0"/>
          </a:p>
          <a:p>
            <a:pPr>
              <a:defRPr sz="2800"/>
            </a:pPr>
            <a:r>
              <a:rPr lang="en-US" sz="2800" dirty="0" smtClean="0"/>
              <a:t>By Age </a:t>
            </a:r>
            <a:r>
              <a:rPr lang="en-US" sz="2800" dirty="0"/>
              <a:t>33 (%)</a:t>
            </a:r>
          </a:p>
        </c:rich>
      </c:tx>
      <c:layout>
        <c:manualLayout>
          <c:xMode val="edge"/>
          <c:yMode val="edge"/>
          <c:x val="0.19919433508311499"/>
          <c:y val="0"/>
        </c:manualLayout>
      </c:layout>
      <c:overlay val="0"/>
    </c:title>
    <c:autoTitleDeleted val="0"/>
    <c:plotArea>
      <c:layout/>
      <c:barChart>
        <c:barDir val="bar"/>
        <c:grouping val="clustered"/>
        <c:varyColors val="0"/>
        <c:ser>
          <c:idx val="0"/>
          <c:order val="0"/>
          <c:invertIfNegative val="0"/>
          <c:dLbls>
            <c:dLbl>
              <c:idx val="0"/>
              <c:tx>
                <c:rich>
                  <a:bodyPr/>
                  <a:lstStyle/>
                  <a:p>
                    <a:r>
                      <a:rPr lang="mr-IN" b="1"/>
                      <a:t>34 %</a:t>
                    </a:r>
                    <a:endParaRPr lang="mr-IN"/>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42E-4952-9AA3-8F01D241C548}"/>
                </c:ext>
                <c:ext xmlns:c15="http://schemas.microsoft.com/office/drawing/2012/chart" uri="{CE6537A1-D6FC-4f65-9D91-7224C49458BB}"/>
              </c:extLst>
            </c:dLbl>
            <c:dLbl>
              <c:idx val="1"/>
              <c:tx>
                <c:rich>
                  <a:bodyPr/>
                  <a:lstStyle/>
                  <a:p>
                    <a:r>
                      <a:rPr lang="mr-IN" b="1"/>
                      <a:t>49 %</a:t>
                    </a:r>
                    <a:endParaRPr lang="mr-IN"/>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42E-4952-9AA3-8F01D241C548}"/>
                </c:ext>
                <c:ext xmlns:c15="http://schemas.microsoft.com/office/drawing/2012/chart" uri="{CE6537A1-D6FC-4f65-9D91-7224C49458BB}"/>
              </c:extLst>
            </c:dLbl>
            <c:dLbl>
              <c:idx val="2"/>
              <c:tx>
                <c:rich>
                  <a:bodyPr/>
                  <a:lstStyle/>
                  <a:p>
                    <a:r>
                      <a:rPr lang="mr-IN" b="1"/>
                      <a:t> 14 %</a:t>
                    </a:r>
                    <a:endParaRPr lang="mr-IN"/>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42E-4952-9AA3-8F01D241C548}"/>
                </c:ext>
                <c:ext xmlns:c15="http://schemas.microsoft.com/office/drawing/2012/chart" uri="{CE6537A1-D6FC-4f65-9D91-7224C49458BB}"/>
              </c:extLst>
            </c:dLbl>
            <c:spPr>
              <a:noFill/>
              <a:ln>
                <a:noFill/>
              </a:ln>
              <a:effectLst/>
            </c:spPr>
            <c:txPr>
              <a:bodyPr/>
              <a:lstStyle/>
              <a:p>
                <a:pPr>
                  <a:defRPr sz="20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Sheet1!$A$1:$C$1</c:f>
              <c:strCache>
                <c:ptCount val="3"/>
                <c:pt idx="0">
                  <c:v>High Math/High-Verbal Group</c:v>
                </c:pt>
                <c:pt idx="1">
                  <c:v>High Math/Moderate-Verbal Group</c:v>
                </c:pt>
                <c:pt idx="2">
                  <c:v>Moderate-Math/Moderate-Verbal Group</c:v>
                </c:pt>
              </c:strCache>
            </c:strRef>
          </c:cat>
          <c:val>
            <c:numRef>
              <c:f>Sheet1!$A$2:$C$2</c:f>
              <c:numCache>
                <c:formatCode>General</c:formatCode>
                <c:ptCount val="3"/>
                <c:pt idx="0">
                  <c:v>34</c:v>
                </c:pt>
                <c:pt idx="1">
                  <c:v>49</c:v>
                </c:pt>
                <c:pt idx="2">
                  <c:v>14</c:v>
                </c:pt>
              </c:numCache>
            </c:numRef>
          </c:val>
          <c:extLst xmlns:c16r2="http://schemas.microsoft.com/office/drawing/2015/06/chart">
            <c:ext xmlns:c16="http://schemas.microsoft.com/office/drawing/2014/chart" uri="{C3380CC4-5D6E-409C-BE32-E72D297353CC}">
              <c16:uniqueId val="{00000003-D42E-4952-9AA3-8F01D241C548}"/>
            </c:ext>
          </c:extLst>
        </c:ser>
        <c:dLbls>
          <c:showLegendKey val="0"/>
          <c:showVal val="1"/>
          <c:showCatName val="0"/>
          <c:showSerName val="0"/>
          <c:showPercent val="0"/>
          <c:showBubbleSize val="0"/>
        </c:dLbls>
        <c:gapWidth val="150"/>
        <c:overlap val="-25"/>
        <c:axId val="162469872"/>
        <c:axId val="162470432"/>
      </c:barChart>
      <c:catAx>
        <c:axId val="162469872"/>
        <c:scaling>
          <c:orientation val="minMax"/>
        </c:scaling>
        <c:delete val="0"/>
        <c:axPos val="l"/>
        <c:numFmt formatCode="General" sourceLinked="0"/>
        <c:majorTickMark val="none"/>
        <c:minorTickMark val="none"/>
        <c:tickLblPos val="nextTo"/>
        <c:txPr>
          <a:bodyPr/>
          <a:lstStyle/>
          <a:p>
            <a:pPr>
              <a:defRPr sz="2000" b="1"/>
            </a:pPr>
            <a:endParaRPr lang="en-US"/>
          </a:p>
        </c:txPr>
        <c:crossAx val="162470432"/>
        <c:crosses val="autoZero"/>
        <c:auto val="1"/>
        <c:lblAlgn val="ctr"/>
        <c:lblOffset val="100"/>
        <c:noMultiLvlLbl val="0"/>
      </c:catAx>
      <c:valAx>
        <c:axId val="162470432"/>
        <c:scaling>
          <c:orientation val="minMax"/>
        </c:scaling>
        <c:delete val="1"/>
        <c:axPos val="b"/>
        <c:numFmt formatCode="General" sourceLinked="1"/>
        <c:majorTickMark val="none"/>
        <c:minorTickMark val="none"/>
        <c:tickLblPos val="nextTo"/>
        <c:crossAx val="162469872"/>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0.325</cdr:x>
      <cdr:y>0.92208</cdr:y>
    </cdr:from>
    <cdr:to>
      <cdr:x>0.70833</cdr:x>
      <cdr:y>0.98701</cdr:y>
    </cdr:to>
    <cdr:sp macro="" textlink="">
      <cdr:nvSpPr>
        <cdr:cNvPr id="4" name="TextBox 3"/>
        <cdr:cNvSpPr txBox="1"/>
      </cdr:nvSpPr>
      <cdr:spPr>
        <a:xfrm xmlns:a="http://schemas.openxmlformats.org/drawingml/2006/main">
          <a:off x="2971800" y="5410200"/>
          <a:ext cx="3505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cdr:x>
      <cdr:y>0.84416</cdr:y>
    </cdr:from>
    <cdr:to>
      <cdr:x>0.45</cdr:x>
      <cdr:y>1</cdr:y>
    </cdr:to>
    <cdr:sp macro="" textlink="">
      <cdr:nvSpPr>
        <cdr:cNvPr id="5" name="TextBox 4"/>
        <cdr:cNvSpPr txBox="1"/>
      </cdr:nvSpPr>
      <cdr:spPr>
        <a:xfrm xmlns:a="http://schemas.openxmlformats.org/drawingml/2006/main">
          <a:off x="3200400" y="4953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0.51667</cdr:x>
      <cdr:y>0.94253</cdr:y>
    </cdr:from>
    <cdr:to>
      <cdr:x>0.96667</cdr:x>
      <cdr:y>0.99763</cdr:y>
    </cdr:to>
    <cdr:sp macro="" textlink="">
      <cdr:nvSpPr>
        <cdr:cNvPr id="6" name="TextBox 5"/>
        <cdr:cNvSpPr txBox="1"/>
      </cdr:nvSpPr>
      <cdr:spPr>
        <a:xfrm xmlns:a="http://schemas.openxmlformats.org/drawingml/2006/main">
          <a:off x="4724400" y="6248400"/>
          <a:ext cx="4114800" cy="365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smtClean="0"/>
            <a:t>Wang, </a:t>
          </a:r>
          <a:r>
            <a:rPr lang="en-US" sz="2000" dirty="0" err="1" smtClean="0"/>
            <a:t>Eccles</a:t>
          </a:r>
          <a:r>
            <a:rPr lang="en-US" sz="2000" dirty="0" smtClean="0"/>
            <a:t>, and Kenny, 2013</a:t>
          </a:r>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4D5F6-9416-4F18-82C3-378984E85CE8}" type="datetimeFigureOut">
              <a:rPr lang="en-US" smtClean="0"/>
              <a:t>6/19/2018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5A2F4-68F7-43CE-9A5C-FDC939C1727A}" type="slidenum">
              <a:rPr lang="en-US" smtClean="0"/>
              <a:t>‹#›</a:t>
            </a:fld>
            <a:endParaRPr lang="en-US"/>
          </a:p>
        </p:txBody>
      </p:sp>
    </p:spTree>
    <p:extLst>
      <p:ext uri="{BB962C8B-B14F-4D97-AF65-F5344CB8AC3E}">
        <p14:creationId xmlns:p14="http://schemas.microsoft.com/office/powerpoint/2010/main" val="60130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A8448-702C-2845-B4FB-F70AEDBFCD6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5799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A8448-702C-2845-B4FB-F70AEDBFCD60}" type="slidenum">
              <a:rPr lang="en-US" smtClean="0"/>
              <a:t>11</a:t>
            </a:fld>
            <a:endParaRPr lang="en-US" dirty="0"/>
          </a:p>
        </p:txBody>
      </p:sp>
    </p:spTree>
    <p:extLst>
      <p:ext uri="{BB962C8B-B14F-4D97-AF65-F5344CB8AC3E}">
        <p14:creationId xmlns:p14="http://schemas.microsoft.com/office/powerpoint/2010/main" val="3852924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A8448-702C-2845-B4FB-F70AEDBFCD60}" type="slidenum">
              <a:rPr lang="en-US" smtClean="0"/>
              <a:t>12</a:t>
            </a:fld>
            <a:endParaRPr lang="en-US" dirty="0"/>
          </a:p>
        </p:txBody>
      </p:sp>
    </p:spTree>
    <p:extLst>
      <p:ext uri="{BB962C8B-B14F-4D97-AF65-F5344CB8AC3E}">
        <p14:creationId xmlns:p14="http://schemas.microsoft.com/office/powerpoint/2010/main" val="1874729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A8448-702C-2845-B4FB-F70AEDBFCD60}" type="slidenum">
              <a:rPr lang="en-US" smtClean="0"/>
              <a:t>13</a:t>
            </a:fld>
            <a:endParaRPr lang="en-US" dirty="0"/>
          </a:p>
        </p:txBody>
      </p:sp>
    </p:spTree>
    <p:extLst>
      <p:ext uri="{BB962C8B-B14F-4D97-AF65-F5344CB8AC3E}">
        <p14:creationId xmlns:p14="http://schemas.microsoft.com/office/powerpoint/2010/main" val="1898802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A8448-702C-2845-B4FB-F70AEDBFCD60}"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7362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A8448-702C-2845-B4FB-F70AEDBFCD6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5799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fld id="{B50A8448-702C-2845-B4FB-F70AEDBFCD6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2218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A8448-702C-2845-B4FB-F70AEDBFCD6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0605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fld id="{B50A8448-702C-2845-B4FB-F70AEDBFCD6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14811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A8448-702C-2845-B4FB-F70AEDBFCD6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0605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A8448-702C-2845-B4FB-F70AEDBFCD6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0605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fld id="{B50A8448-702C-2845-B4FB-F70AEDBFCD6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64055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A8448-702C-2845-B4FB-F70AEDBFCD6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406057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59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84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714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744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823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570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401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01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374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101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27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011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12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792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272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222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637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980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65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642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333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16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717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849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989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413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759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154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657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5371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681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0001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72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105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430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577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883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676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271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424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32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574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686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485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805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732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63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0405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8336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933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08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8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49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62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85597-5580-B74F-B6B9-1C9D654B9893}"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A4D486-02EE-D84E-9006-096EC3B075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86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4185597-5580-B74F-B6B9-1C9D654B9893}" type="datetimeFigureOut">
              <a:rPr lang="en-US" smtClean="0">
                <a:solidFill>
                  <a:prstClr val="black">
                    <a:tint val="75000"/>
                  </a:prstClr>
                </a:solidFill>
              </a:rPr>
              <a:pPr defTabSz="457200"/>
              <a:t>6/19/2018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CA4D486-02EE-D84E-9006-096EC3B075C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94498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4185597-5580-B74F-B6B9-1C9D654B9893}" type="datetimeFigureOut">
              <a:rPr lang="en-US" smtClean="0">
                <a:solidFill>
                  <a:prstClr val="black">
                    <a:tint val="75000"/>
                  </a:prstClr>
                </a:solidFill>
              </a:rPr>
              <a:pPr defTabSz="457200"/>
              <a:t>6/19/2018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CA4D486-02EE-D84E-9006-096EC3B075C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3755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4185597-5580-B74F-B6B9-1C9D654B9893}" type="datetimeFigureOut">
              <a:rPr lang="en-US" smtClean="0">
                <a:solidFill>
                  <a:prstClr val="black">
                    <a:tint val="75000"/>
                  </a:prstClr>
                </a:solidFill>
              </a:rPr>
              <a:pPr defTabSz="457200"/>
              <a:t>6/19/2018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CA4D486-02EE-D84E-9006-096EC3B075C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222826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4185597-5580-B74F-B6B9-1C9D654B9893}" type="datetimeFigureOut">
              <a:rPr lang="en-US" smtClean="0">
                <a:solidFill>
                  <a:prstClr val="black">
                    <a:tint val="75000"/>
                  </a:prstClr>
                </a:solidFill>
              </a:rPr>
              <a:pPr defTabSz="457200"/>
              <a:t>6/19/2018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CA4D486-02EE-D84E-9006-096EC3B075C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856172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4185597-5580-B74F-B6B9-1C9D654B9893}" type="datetimeFigureOut">
              <a:rPr lang="en-US" smtClean="0">
                <a:solidFill>
                  <a:prstClr val="black">
                    <a:tint val="75000"/>
                  </a:prstClr>
                </a:solidFill>
              </a:rPr>
              <a:pPr defTabSz="457200"/>
              <a:t>6/19/2018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CA4D486-02EE-D84E-9006-096EC3B075C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52452512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ve-breaking-at-beach.jpg"/>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6" name="Subtitle 2"/>
          <p:cNvSpPr txBox="1">
            <a:spLocks/>
          </p:cNvSpPr>
          <p:nvPr/>
        </p:nvSpPr>
        <p:spPr>
          <a:xfrm>
            <a:off x="12700" y="2130422"/>
            <a:ext cx="9194800" cy="9810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4400" b="1" dirty="0">
              <a:solidFill>
                <a:prstClr val="white"/>
              </a:solidFill>
            </a:endParaRPr>
          </a:p>
        </p:txBody>
      </p:sp>
      <p:sp>
        <p:nvSpPr>
          <p:cNvPr id="4" name="Title 3"/>
          <p:cNvSpPr>
            <a:spLocks noGrp="1"/>
          </p:cNvSpPr>
          <p:nvPr>
            <p:ph type="ctrTitle"/>
          </p:nvPr>
        </p:nvSpPr>
        <p:spPr>
          <a:xfrm>
            <a:off x="228600" y="2876550"/>
            <a:ext cx="8686800" cy="1924050"/>
          </a:xfrm>
        </p:spPr>
        <p:txBody>
          <a:bodyPr/>
          <a:lstStyle/>
          <a:p>
            <a:r>
              <a:rPr lang="en-US" sz="4800" b="1" dirty="0">
                <a:solidFill>
                  <a:srgbClr val="0000FF"/>
                </a:solidFill>
              </a:rPr>
              <a:t> </a:t>
            </a:r>
            <a:r>
              <a:rPr lang="en-US" sz="3200" b="1" dirty="0">
                <a:solidFill>
                  <a:srgbClr val="0000FF"/>
                </a:solidFill>
              </a:rPr>
              <a:t>The Missing Link in Engineering Education</a:t>
            </a:r>
            <a:r>
              <a:rPr lang="en-US" sz="3200" b="1" dirty="0" smtClean="0">
                <a:solidFill>
                  <a:srgbClr val="0000FF"/>
                </a:solidFill>
              </a:rPr>
              <a:t>:  </a:t>
            </a:r>
            <a:br>
              <a:rPr lang="en-US" sz="3200" b="1" dirty="0" smtClean="0">
                <a:solidFill>
                  <a:srgbClr val="0000FF"/>
                </a:solidFill>
              </a:rPr>
            </a:br>
            <a:r>
              <a:rPr lang="en-US" sz="3200" b="1" dirty="0" smtClean="0">
                <a:solidFill>
                  <a:srgbClr val="0000FF"/>
                </a:solidFill>
              </a:rPr>
              <a:t>The </a:t>
            </a:r>
            <a:r>
              <a:rPr lang="en-US" sz="3200" b="1" dirty="0">
                <a:solidFill>
                  <a:srgbClr val="0000FF"/>
                </a:solidFill>
              </a:rPr>
              <a:t>Arts and Humanities</a:t>
            </a:r>
          </a:p>
        </p:txBody>
      </p:sp>
    </p:spTree>
    <p:extLst>
      <p:ext uri="{BB962C8B-B14F-4D97-AF65-F5344CB8AC3E}">
        <p14:creationId xmlns:p14="http://schemas.microsoft.com/office/powerpoint/2010/main" val="718445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breaking-at-beach.jpg"/>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3083738" y="1753810"/>
            <a:ext cx="6085368" cy="4968524"/>
          </a:xfrm>
          <a:prstGeom prst="ellipse">
            <a:avLst/>
          </a:prstGeom>
          <a:ln>
            <a:noFill/>
          </a:ln>
          <a:effectLst>
            <a:softEdge rad="112500"/>
          </a:effectLst>
        </p:spPr>
      </p:pic>
      <p:sp>
        <p:nvSpPr>
          <p:cNvPr id="8" name="Title 1"/>
          <p:cNvSpPr txBox="1">
            <a:spLocks/>
          </p:cNvSpPr>
          <p:nvPr/>
        </p:nvSpPr>
        <p:spPr>
          <a:xfrm>
            <a:off x="463996" y="860914"/>
            <a:ext cx="8229600" cy="286932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i="1" dirty="0">
                <a:solidFill>
                  <a:srgbClr val="1C0EC9"/>
                </a:solidFill>
              </a:rPr>
              <a:t>Full many a gem of purest ray serene</a:t>
            </a:r>
          </a:p>
          <a:p>
            <a:pPr algn="l"/>
            <a:r>
              <a:rPr lang="en-US" sz="3200" b="1" i="1" dirty="0">
                <a:solidFill>
                  <a:srgbClr val="1C0EC9"/>
                </a:solidFill>
              </a:rPr>
              <a:t>The dark </a:t>
            </a:r>
            <a:r>
              <a:rPr lang="en-US" sz="3200" b="1" i="1" dirty="0" err="1">
                <a:solidFill>
                  <a:srgbClr val="1C0EC9"/>
                </a:solidFill>
              </a:rPr>
              <a:t>unfathom’d</a:t>
            </a:r>
            <a:r>
              <a:rPr lang="en-US" sz="3200" b="1" i="1" dirty="0">
                <a:solidFill>
                  <a:srgbClr val="1C0EC9"/>
                </a:solidFill>
              </a:rPr>
              <a:t> </a:t>
            </a:r>
            <a:r>
              <a:rPr lang="en-US" sz="3200" b="1" i="1" dirty="0" smtClean="0">
                <a:solidFill>
                  <a:srgbClr val="1C0EC9"/>
                </a:solidFill>
              </a:rPr>
              <a:t>caves </a:t>
            </a:r>
            <a:r>
              <a:rPr lang="en-US" sz="3200" b="1" i="1" dirty="0">
                <a:solidFill>
                  <a:srgbClr val="1C0EC9"/>
                </a:solidFill>
              </a:rPr>
              <a:t>of ocean bear;</a:t>
            </a:r>
          </a:p>
          <a:p>
            <a:pPr algn="l"/>
            <a:r>
              <a:rPr lang="en-US" sz="3200" b="1" i="1" dirty="0">
                <a:solidFill>
                  <a:srgbClr val="1C0EC9"/>
                </a:solidFill>
              </a:rPr>
              <a:t>Full many a flower is born to flush unseen</a:t>
            </a:r>
          </a:p>
          <a:p>
            <a:pPr algn="l"/>
            <a:r>
              <a:rPr lang="en-US" sz="3200" b="1" i="1" dirty="0">
                <a:solidFill>
                  <a:srgbClr val="1C0EC9"/>
                </a:solidFill>
              </a:rPr>
              <a:t>And waste its sweetness on the desert air</a:t>
            </a:r>
            <a:r>
              <a:rPr lang="en-US" sz="3200" b="1" i="1" dirty="0" smtClean="0">
                <a:solidFill>
                  <a:srgbClr val="1C0EC9"/>
                </a:solidFill>
              </a:rPr>
              <a:t>.</a:t>
            </a:r>
            <a:endParaRPr lang="en-US" sz="3200" b="1" i="1" dirty="0">
              <a:solidFill>
                <a:srgbClr val="1C0EC9"/>
              </a:solidFill>
            </a:endParaRPr>
          </a:p>
        </p:txBody>
      </p:sp>
      <p:sp>
        <p:nvSpPr>
          <p:cNvPr id="6" name="TextBox 5"/>
          <p:cNvSpPr txBox="1"/>
          <p:nvPr/>
        </p:nvSpPr>
        <p:spPr>
          <a:xfrm>
            <a:off x="364032" y="3730240"/>
            <a:ext cx="4824847" cy="1015663"/>
          </a:xfrm>
          <a:prstGeom prst="rect">
            <a:avLst/>
          </a:prstGeom>
          <a:noFill/>
        </p:spPr>
        <p:txBody>
          <a:bodyPr wrap="none" rtlCol="0">
            <a:spAutoFit/>
          </a:bodyPr>
          <a:lstStyle/>
          <a:p>
            <a:pPr defTabSz="457200"/>
            <a:r>
              <a:rPr lang="en-US" sz="6000" b="1" dirty="0" smtClean="0">
                <a:solidFill>
                  <a:srgbClr val="1F497D">
                    <a:lumMod val="75000"/>
                    <a:alpha val="45000"/>
                  </a:srgbClr>
                </a:solidFill>
              </a:rPr>
              <a:t>Thomas </a:t>
            </a:r>
            <a:r>
              <a:rPr lang="en-US" sz="6000" b="1" dirty="0">
                <a:solidFill>
                  <a:srgbClr val="1F497D">
                    <a:lumMod val="75000"/>
                    <a:alpha val="45000"/>
                  </a:srgbClr>
                </a:solidFill>
              </a:rPr>
              <a:t>Gray </a:t>
            </a:r>
          </a:p>
        </p:txBody>
      </p:sp>
      <p:sp>
        <p:nvSpPr>
          <p:cNvPr id="3" name="Rectangle 2"/>
          <p:cNvSpPr/>
          <p:nvPr/>
        </p:nvSpPr>
        <p:spPr>
          <a:xfrm>
            <a:off x="2590800" y="4745903"/>
            <a:ext cx="5015412" cy="1231106"/>
          </a:xfrm>
          <a:prstGeom prst="rect">
            <a:avLst/>
          </a:prstGeom>
        </p:spPr>
        <p:txBody>
          <a:bodyPr wrap="none">
            <a:spAutoFit/>
          </a:bodyPr>
          <a:lstStyle/>
          <a:p>
            <a:pPr defTabSz="457200"/>
            <a:r>
              <a:rPr lang="en-US" sz="2800" i="1" dirty="0">
                <a:solidFill>
                  <a:srgbClr val="1F497D">
                    <a:lumMod val="75000"/>
                    <a:alpha val="59000"/>
                  </a:srgbClr>
                </a:solidFill>
              </a:rPr>
              <a:t>Elegy Written in a Country </a:t>
            </a:r>
            <a:r>
              <a:rPr lang="en-US" sz="2800" i="1" dirty="0" smtClean="0">
                <a:solidFill>
                  <a:srgbClr val="1F497D">
                    <a:lumMod val="75000"/>
                    <a:alpha val="59000"/>
                  </a:srgbClr>
                </a:solidFill>
              </a:rPr>
              <a:t>Churchyard</a:t>
            </a:r>
            <a:endParaRPr lang="en-US" sz="2800" i="1" dirty="0">
              <a:solidFill>
                <a:srgbClr val="1F497D">
                  <a:lumMod val="75000"/>
                  <a:alpha val="59000"/>
                </a:srgbClr>
              </a:solidFill>
            </a:endParaRPr>
          </a:p>
          <a:p>
            <a:pPr defTabSz="457200"/>
            <a:endParaRPr lang="en-US" sz="2800" i="1" dirty="0">
              <a:solidFill>
                <a:srgbClr val="1F497D">
                  <a:lumMod val="75000"/>
                  <a:alpha val="59000"/>
                </a:srgbClr>
              </a:solidFill>
            </a:endParaRPr>
          </a:p>
          <a:p>
            <a:pPr defTabSz="457200"/>
            <a:endParaRPr lang="en-US" dirty="0">
              <a:solidFill>
                <a:prstClr val="black"/>
              </a:solidFill>
            </a:endParaRPr>
          </a:p>
        </p:txBody>
      </p:sp>
    </p:spTree>
    <p:extLst>
      <p:ext uri="{BB962C8B-B14F-4D97-AF65-F5344CB8AC3E}">
        <p14:creationId xmlns:p14="http://schemas.microsoft.com/office/powerpoint/2010/main" val="2493080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75031" y="3666509"/>
            <a:ext cx="4411294" cy="28819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i="1" dirty="0" smtClean="0">
                <a:solidFill>
                  <a:srgbClr val="FF0000"/>
                </a:solidFill>
                <a:latin typeface="Garamond" pitchFamily="18" charset="0"/>
              </a:rPr>
              <a:t/>
            </a:r>
            <a:br>
              <a:rPr lang="en-US" b="1" i="1" dirty="0" smtClean="0">
                <a:solidFill>
                  <a:srgbClr val="FF0000"/>
                </a:solidFill>
                <a:latin typeface="Garamond" pitchFamily="18" charset="0"/>
              </a:rPr>
            </a:br>
            <a:endParaRPr lang="en-US" sz="3600" dirty="0" smtClean="0">
              <a:solidFill>
                <a:srgbClr val="1C0EC9"/>
              </a:solidFill>
              <a:latin typeface="+mn-lt"/>
            </a:endParaRPr>
          </a:p>
          <a:p>
            <a:pPr algn="l"/>
            <a:endParaRPr lang="en-US" sz="3600" b="1" dirty="0">
              <a:solidFill>
                <a:srgbClr val="1C0EC9"/>
              </a:solidFill>
              <a:latin typeface="Garamond" pitchFamily="18" charset="0"/>
            </a:endParaRPr>
          </a:p>
          <a:p>
            <a:pPr algn="l"/>
            <a:r>
              <a:rPr lang="en-US" b="1" dirty="0" smtClean="0">
                <a:solidFill>
                  <a:srgbClr val="C00000"/>
                </a:solidFill>
              </a:rPr>
              <a:t/>
            </a:r>
            <a:br>
              <a:rPr lang="en-US" b="1" dirty="0" smtClean="0">
                <a:solidFill>
                  <a:srgbClr val="C00000"/>
                </a:solidFill>
              </a:rPr>
            </a:br>
            <a:r>
              <a:rPr lang="en-US" sz="3600" dirty="0">
                <a:solidFill>
                  <a:srgbClr val="1C0EC9"/>
                </a:solidFill>
                <a:latin typeface="+mn-lt"/>
              </a:rPr>
              <a:t/>
            </a:r>
            <a:br>
              <a:rPr lang="en-US" sz="3600" dirty="0">
                <a:solidFill>
                  <a:srgbClr val="1C0EC9"/>
                </a:solidFill>
                <a:latin typeface="+mn-lt"/>
              </a:rPr>
            </a:br>
            <a:endParaRPr lang="en-US" sz="3600" dirty="0">
              <a:solidFill>
                <a:srgbClr val="1C0EC9"/>
              </a:solidFill>
              <a:latin typeface="+mn-lt"/>
            </a:endParaRPr>
          </a:p>
          <a:p>
            <a:pPr algn="l"/>
            <a:endParaRPr lang="en-US" sz="3600" b="1" dirty="0" smtClean="0">
              <a:solidFill>
                <a:srgbClr val="1C0EC9"/>
              </a:solidFill>
              <a:latin typeface="Garamond" pitchFamily="18" charset="0"/>
            </a:endParaRPr>
          </a:p>
          <a:p>
            <a:pPr algn="l"/>
            <a:endParaRPr lang="en-US" sz="3600" b="1" i="1" dirty="0" smtClean="0">
              <a:solidFill>
                <a:srgbClr val="1C0EC9"/>
              </a:solidFill>
              <a:latin typeface="Garamond" pitchFamily="18" charset="0"/>
            </a:endParaRPr>
          </a:p>
        </p:txBody>
      </p:sp>
      <p:sp>
        <p:nvSpPr>
          <p:cNvPr id="7" name="Text Placeholder 6"/>
          <p:cNvSpPr>
            <a:spLocks noGrp="1"/>
          </p:cNvSpPr>
          <p:nvPr>
            <p:ph type="body" idx="1"/>
          </p:nvPr>
        </p:nvSpPr>
        <p:spPr>
          <a:xfrm>
            <a:off x="237332" y="557213"/>
            <a:ext cx="4040188" cy="639762"/>
          </a:xfrm>
        </p:spPr>
        <p:txBody>
          <a:bodyPr/>
          <a:lstStyle/>
          <a:p>
            <a:pPr algn="ctr"/>
            <a:r>
              <a:rPr lang="en-US" sz="4400" dirty="0">
                <a:solidFill>
                  <a:srgbClr val="000099"/>
                </a:solidFill>
              </a:rPr>
              <a:t>Mathematics</a:t>
            </a:r>
          </a:p>
        </p:txBody>
      </p:sp>
      <p:sp>
        <p:nvSpPr>
          <p:cNvPr id="8" name="Content Placeholder 7"/>
          <p:cNvSpPr>
            <a:spLocks noGrp="1"/>
          </p:cNvSpPr>
          <p:nvPr>
            <p:ph sz="half" idx="2"/>
          </p:nvPr>
        </p:nvSpPr>
        <p:spPr>
          <a:xfrm>
            <a:off x="237333" y="1196975"/>
            <a:ext cx="3829842" cy="5422900"/>
          </a:xfrm>
        </p:spPr>
        <p:txBody>
          <a:bodyPr/>
          <a:lstStyle/>
          <a:p>
            <a:pPr marL="0" indent="0">
              <a:buNone/>
            </a:pPr>
            <a:r>
              <a:rPr lang="en-US" dirty="0" smtClean="0">
                <a:solidFill>
                  <a:srgbClr val="1C0EC9"/>
                </a:solidFill>
              </a:rPr>
              <a:t>		</a:t>
            </a:r>
            <a:r>
              <a:rPr lang="en-US" sz="2800" b="1" dirty="0" smtClean="0">
                <a:solidFill>
                  <a:srgbClr val="1C0EC9"/>
                </a:solidFill>
              </a:rPr>
              <a:t>Paul  Erd</a:t>
            </a:r>
            <a:r>
              <a:rPr lang="hu-HU" sz="2800" b="1" dirty="0">
                <a:solidFill>
                  <a:srgbClr val="1C0EC9"/>
                </a:solidFill>
              </a:rPr>
              <a:t>ő</a:t>
            </a:r>
            <a:r>
              <a:rPr lang="en-US" sz="2800" b="1" dirty="0" smtClean="0">
                <a:solidFill>
                  <a:srgbClr val="1C0EC9"/>
                </a:solidFill>
              </a:rPr>
              <a:t>s</a:t>
            </a:r>
          </a:p>
          <a:p>
            <a:pPr marL="0" indent="0">
              <a:buNone/>
            </a:pPr>
            <a:endParaRPr lang="en-US" dirty="0">
              <a:solidFill>
                <a:srgbClr val="1C0EC9"/>
              </a:solidFill>
            </a:endParaRPr>
          </a:p>
          <a:p>
            <a:pPr marL="0" indent="0">
              <a:buNone/>
            </a:pPr>
            <a:endParaRPr lang="en-US" dirty="0" smtClean="0">
              <a:solidFill>
                <a:srgbClr val="1C0EC9"/>
              </a:solidFill>
            </a:endParaRPr>
          </a:p>
          <a:p>
            <a:endParaRPr lang="en-US" dirty="0">
              <a:solidFill>
                <a:srgbClr val="1C0EC9"/>
              </a:solidFill>
            </a:endParaRPr>
          </a:p>
          <a:p>
            <a:pPr marL="0" indent="0">
              <a:buNone/>
            </a:pPr>
            <a:endParaRPr lang="en-US" dirty="0" smtClean="0">
              <a:solidFill>
                <a:srgbClr val="1C0EC9"/>
              </a:solidFill>
            </a:endParaRPr>
          </a:p>
          <a:p>
            <a:pPr marL="0" indent="0">
              <a:buNone/>
            </a:pPr>
            <a:endParaRPr lang="en-US" dirty="0" smtClean="0">
              <a:solidFill>
                <a:srgbClr val="1C0EC9"/>
              </a:solidFill>
            </a:endParaRPr>
          </a:p>
          <a:p>
            <a:pPr marL="0" indent="0">
              <a:buNone/>
            </a:pPr>
            <a:r>
              <a:rPr lang="en-US" dirty="0" smtClean="0">
                <a:solidFill>
                  <a:srgbClr val="1C0EC9"/>
                </a:solidFill>
              </a:rPr>
              <a:t>	</a:t>
            </a:r>
            <a:r>
              <a:rPr lang="en-US" sz="2800" b="1" dirty="0" smtClean="0">
                <a:solidFill>
                  <a:srgbClr val="1C0EC9"/>
                </a:solidFill>
              </a:rPr>
              <a:t>John </a:t>
            </a:r>
            <a:r>
              <a:rPr lang="en-US" sz="2800" b="1" dirty="0">
                <a:solidFill>
                  <a:srgbClr val="1C0EC9"/>
                </a:solidFill>
              </a:rPr>
              <a:t>Von Neumann</a:t>
            </a:r>
            <a:endParaRPr lang="en-US" sz="2800" b="1" dirty="0"/>
          </a:p>
        </p:txBody>
      </p:sp>
      <p:sp>
        <p:nvSpPr>
          <p:cNvPr id="9" name="Text Placeholder 8"/>
          <p:cNvSpPr>
            <a:spLocks noGrp="1"/>
          </p:cNvSpPr>
          <p:nvPr>
            <p:ph type="body" sz="quarter" idx="3"/>
          </p:nvPr>
        </p:nvSpPr>
        <p:spPr>
          <a:xfrm>
            <a:off x="4497589" y="579438"/>
            <a:ext cx="4041775" cy="639762"/>
          </a:xfrm>
        </p:spPr>
        <p:txBody>
          <a:bodyPr/>
          <a:lstStyle/>
          <a:p>
            <a:pPr algn="ctr"/>
            <a:r>
              <a:rPr lang="en-US" sz="4400" dirty="0">
                <a:solidFill>
                  <a:srgbClr val="000099"/>
                </a:solidFill>
              </a:rPr>
              <a:t>Physics</a:t>
            </a:r>
          </a:p>
        </p:txBody>
      </p:sp>
      <p:sp>
        <p:nvSpPr>
          <p:cNvPr id="10" name="Content Placeholder 9"/>
          <p:cNvSpPr>
            <a:spLocks noGrp="1"/>
          </p:cNvSpPr>
          <p:nvPr>
            <p:ph sz="quarter" idx="4"/>
          </p:nvPr>
        </p:nvSpPr>
        <p:spPr>
          <a:xfrm>
            <a:off x="4000500" y="1196975"/>
            <a:ext cx="5019674" cy="5422900"/>
          </a:xfrm>
        </p:spPr>
        <p:txBody>
          <a:bodyPr/>
          <a:lstStyle/>
          <a:p>
            <a:pPr marL="0" indent="0">
              <a:buNone/>
            </a:pPr>
            <a:r>
              <a:rPr lang="en-US" sz="2800" b="1" dirty="0" smtClean="0">
                <a:solidFill>
                  <a:srgbClr val="1C0EC9"/>
                </a:solidFill>
              </a:rPr>
              <a:t>Edward Teller   Eugene Wigner</a:t>
            </a:r>
          </a:p>
          <a:p>
            <a:pPr marL="0" indent="0">
              <a:buNone/>
            </a:pPr>
            <a:endParaRPr lang="en-US" dirty="0" smtClean="0">
              <a:solidFill>
                <a:srgbClr val="1C0EC9"/>
              </a:solidFill>
            </a:endParaRPr>
          </a:p>
          <a:p>
            <a:pPr marL="0" indent="0">
              <a:buNone/>
            </a:pPr>
            <a:endParaRPr lang="en-US" dirty="0">
              <a:solidFill>
                <a:srgbClr val="1C0EC9"/>
              </a:solidFill>
            </a:endParaRPr>
          </a:p>
          <a:p>
            <a:pPr marL="0" indent="0">
              <a:buNone/>
            </a:pPr>
            <a:endParaRPr lang="en-US" dirty="0" smtClean="0">
              <a:solidFill>
                <a:srgbClr val="1C0EC9"/>
              </a:solidFill>
            </a:endParaRPr>
          </a:p>
          <a:p>
            <a:pPr marL="0" indent="0">
              <a:buNone/>
            </a:pPr>
            <a:endParaRPr lang="en-US" dirty="0">
              <a:solidFill>
                <a:srgbClr val="1C0EC9"/>
              </a:solidFill>
            </a:endParaRPr>
          </a:p>
          <a:p>
            <a:pPr marL="0" indent="0">
              <a:buNone/>
            </a:pPr>
            <a:endParaRPr lang="en-US" dirty="0" smtClean="0">
              <a:solidFill>
                <a:srgbClr val="1C0EC9"/>
              </a:solidFill>
            </a:endParaRPr>
          </a:p>
          <a:p>
            <a:pPr marL="0" indent="0">
              <a:buNone/>
            </a:pPr>
            <a:r>
              <a:rPr lang="en-US" dirty="0">
                <a:solidFill>
                  <a:srgbClr val="1C0EC9"/>
                </a:solidFill>
              </a:rPr>
              <a:t>	</a:t>
            </a:r>
            <a:r>
              <a:rPr lang="en-US" dirty="0" smtClean="0">
                <a:solidFill>
                  <a:srgbClr val="1C0EC9"/>
                </a:solidFill>
              </a:rPr>
              <a:t>		</a:t>
            </a:r>
            <a:r>
              <a:rPr lang="en-US" sz="2800" b="1" dirty="0" smtClean="0">
                <a:solidFill>
                  <a:srgbClr val="1C0EC9"/>
                </a:solidFill>
              </a:rPr>
              <a:t>Leo </a:t>
            </a:r>
            <a:r>
              <a:rPr lang="en-US" sz="2800" b="1" dirty="0">
                <a:solidFill>
                  <a:srgbClr val="1C0EC9"/>
                </a:solidFill>
              </a:rPr>
              <a:t>Szilárd</a:t>
            </a:r>
            <a:endParaRPr lang="en-US" sz="28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457" y="1685545"/>
            <a:ext cx="1292469" cy="186854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8791" y="4449234"/>
            <a:ext cx="1447800" cy="2062162"/>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0152" r="52671"/>
          <a:stretch/>
        </p:blipFill>
        <p:spPr>
          <a:xfrm>
            <a:off x="4497589" y="1685543"/>
            <a:ext cx="1463272" cy="186854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8475" y="1685543"/>
            <a:ext cx="1428750" cy="186854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5814" y="4449234"/>
            <a:ext cx="1562100" cy="2002328"/>
          </a:xfrm>
          <a:prstGeom prst="rect">
            <a:avLst/>
          </a:prstGeom>
        </p:spPr>
      </p:pic>
    </p:spTree>
    <p:extLst>
      <p:ext uri="{BB962C8B-B14F-4D97-AF65-F5344CB8AC3E}">
        <p14:creationId xmlns:p14="http://schemas.microsoft.com/office/powerpoint/2010/main" val="3225597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50" y="2642299"/>
            <a:ext cx="5162550" cy="4215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75628" y="669035"/>
            <a:ext cx="4411294" cy="12931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1C0EC9"/>
                </a:solidFill>
                <a:latin typeface="Garamond" pitchFamily="18" charset="0"/>
              </a:rPr>
              <a:t>László Rátz</a:t>
            </a:r>
            <a:endParaRPr lang="en-US" sz="3600" b="1" dirty="0">
              <a:solidFill>
                <a:srgbClr val="1C0EC9"/>
              </a:solidFill>
              <a:latin typeface="Garamond" pitchFamily="18" charset="0"/>
            </a:endParaRPr>
          </a:p>
          <a:p>
            <a:pPr algn="l"/>
            <a:endParaRPr lang="en-US" sz="3600" b="1" i="1" dirty="0" smtClean="0">
              <a:solidFill>
                <a:srgbClr val="1C0EC9"/>
              </a:solidFill>
              <a:latin typeface="Garamond"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228" y="1403350"/>
            <a:ext cx="3377222" cy="4920576"/>
          </a:xfrm>
          <a:prstGeom prst="rect">
            <a:avLst/>
          </a:prstGeom>
        </p:spPr>
      </p:pic>
    </p:spTree>
    <p:extLst>
      <p:ext uri="{BB962C8B-B14F-4D97-AF65-F5344CB8AC3E}">
        <p14:creationId xmlns:p14="http://schemas.microsoft.com/office/powerpoint/2010/main" val="3862990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ve-breaking-at-beach.jpg"/>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3230969" y="2159000"/>
            <a:ext cx="5586674" cy="4561355"/>
          </a:xfrm>
          <a:prstGeom prst="ellipse">
            <a:avLst/>
          </a:prstGeom>
          <a:ln>
            <a:noFill/>
          </a:ln>
          <a:effectLst>
            <a:softEdge rad="112500"/>
          </a:effectLst>
        </p:spPr>
      </p:pic>
      <p:sp>
        <p:nvSpPr>
          <p:cNvPr id="2" name="TextBox 1"/>
          <p:cNvSpPr txBox="1"/>
          <p:nvPr/>
        </p:nvSpPr>
        <p:spPr>
          <a:xfrm>
            <a:off x="736600" y="1244600"/>
            <a:ext cx="2358146" cy="646331"/>
          </a:xfrm>
          <a:prstGeom prst="rect">
            <a:avLst/>
          </a:prstGeom>
          <a:noFill/>
        </p:spPr>
        <p:txBody>
          <a:bodyPr wrap="none" rtlCol="0">
            <a:spAutoFit/>
          </a:bodyPr>
          <a:lstStyle/>
          <a:p>
            <a:r>
              <a:rPr lang="en-US" sz="3600" b="1" dirty="0" smtClean="0"/>
              <a:t>Thank You</a:t>
            </a:r>
            <a:endParaRPr lang="en-US" sz="2400" b="1" dirty="0"/>
          </a:p>
        </p:txBody>
      </p:sp>
      <p:sp>
        <p:nvSpPr>
          <p:cNvPr id="4" name="TextBox 3"/>
          <p:cNvSpPr txBox="1"/>
          <p:nvPr/>
        </p:nvSpPr>
        <p:spPr>
          <a:xfrm>
            <a:off x="1501473" y="2159000"/>
            <a:ext cx="6109621" cy="646331"/>
          </a:xfrm>
          <a:prstGeom prst="rect">
            <a:avLst/>
          </a:prstGeom>
          <a:noFill/>
        </p:spPr>
        <p:txBody>
          <a:bodyPr wrap="none" rtlCol="0">
            <a:spAutoFit/>
          </a:bodyPr>
          <a:lstStyle/>
          <a:p>
            <a:r>
              <a:rPr lang="en-US" sz="3600" b="1" dirty="0"/>
              <a:t>http://www.davidedrew.com/</a:t>
            </a:r>
          </a:p>
        </p:txBody>
      </p:sp>
      <p:sp>
        <p:nvSpPr>
          <p:cNvPr id="5" name="TextBox 4"/>
          <p:cNvSpPr txBox="1"/>
          <p:nvPr/>
        </p:nvSpPr>
        <p:spPr>
          <a:xfrm>
            <a:off x="1501473" y="3240306"/>
            <a:ext cx="5632247" cy="646331"/>
          </a:xfrm>
          <a:prstGeom prst="rect">
            <a:avLst/>
          </a:prstGeom>
          <a:noFill/>
        </p:spPr>
        <p:txBody>
          <a:bodyPr wrap="none" rtlCol="0">
            <a:spAutoFit/>
          </a:bodyPr>
          <a:lstStyle/>
          <a:p>
            <a:r>
              <a:rPr lang="en-US" sz="3600" b="1" dirty="0"/>
              <a:t> </a:t>
            </a:r>
            <a:r>
              <a:rPr lang="en-US" sz="3600" b="1" dirty="0" smtClean="0"/>
              <a:t>profdaviddrew@gmail.com</a:t>
            </a:r>
            <a:endParaRPr lang="en-US" sz="2400" b="1" dirty="0"/>
          </a:p>
        </p:txBody>
      </p:sp>
    </p:spTree>
    <p:extLst>
      <p:ext uri="{BB962C8B-B14F-4D97-AF65-F5344CB8AC3E}">
        <p14:creationId xmlns:p14="http://schemas.microsoft.com/office/powerpoint/2010/main" val="3501665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533400"/>
            <a:ext cx="3840100" cy="5516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892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ve-breaking-at-beach.jpg"/>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6" name="Subtitle 2"/>
          <p:cNvSpPr txBox="1">
            <a:spLocks/>
          </p:cNvSpPr>
          <p:nvPr/>
        </p:nvSpPr>
        <p:spPr>
          <a:xfrm>
            <a:off x="12700" y="2130422"/>
            <a:ext cx="9194800" cy="9810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4400" b="1" dirty="0">
              <a:solidFill>
                <a:prstClr val="white"/>
              </a:solidFill>
            </a:endParaRPr>
          </a:p>
        </p:txBody>
      </p:sp>
      <p:sp>
        <p:nvSpPr>
          <p:cNvPr id="7" name="TextBox 6"/>
          <p:cNvSpPr txBox="1"/>
          <p:nvPr/>
        </p:nvSpPr>
        <p:spPr>
          <a:xfrm>
            <a:off x="-22469" y="914400"/>
            <a:ext cx="9131300" cy="4678204"/>
          </a:xfrm>
          <a:prstGeom prst="rect">
            <a:avLst/>
          </a:prstGeom>
          <a:noFill/>
        </p:spPr>
        <p:txBody>
          <a:bodyPr wrap="square" rtlCol="0">
            <a:spAutoFit/>
          </a:bodyPr>
          <a:lstStyle/>
          <a:p>
            <a:pPr algn="ctr" defTabSz="457200"/>
            <a:endParaRPr lang="en-US" sz="2600" b="1" i="1" dirty="0">
              <a:solidFill>
                <a:srgbClr val="000000"/>
              </a:solidFill>
            </a:endParaRPr>
          </a:p>
          <a:p>
            <a:pPr algn="ctr" defTabSz="457200"/>
            <a:r>
              <a:rPr lang="en-US" sz="3600" b="1" dirty="0" smtClean="0">
                <a:solidFill>
                  <a:srgbClr val="000000"/>
                </a:solidFill>
              </a:rPr>
              <a:t>Presentation at </a:t>
            </a:r>
          </a:p>
          <a:p>
            <a:pPr algn="ctr" defTabSz="457200"/>
            <a:r>
              <a:rPr lang="en-US" sz="2800" dirty="0"/>
              <a:t> Globalizing the Liberal Arts Conference</a:t>
            </a:r>
            <a:endParaRPr lang="en-US" sz="2800" dirty="0" smtClean="0"/>
          </a:p>
          <a:p>
            <a:pPr algn="ctr" defTabSz="457200"/>
            <a:r>
              <a:rPr lang="en-US" sz="2600" dirty="0">
                <a:solidFill>
                  <a:srgbClr val="000000"/>
                </a:solidFill>
              </a:rPr>
              <a:t> </a:t>
            </a:r>
            <a:r>
              <a:rPr lang="en-US" sz="2600" dirty="0" smtClean="0">
                <a:solidFill>
                  <a:srgbClr val="000000"/>
                </a:solidFill>
              </a:rPr>
              <a:t/>
            </a:r>
            <a:br>
              <a:rPr lang="en-US" sz="2600" dirty="0" smtClean="0">
                <a:solidFill>
                  <a:srgbClr val="000000"/>
                </a:solidFill>
              </a:rPr>
            </a:br>
            <a:r>
              <a:rPr lang="en-US" sz="2600" dirty="0" err="1" smtClean="0">
                <a:solidFill>
                  <a:srgbClr val="000000"/>
                </a:solidFill>
              </a:rPr>
              <a:t>Soka</a:t>
            </a:r>
            <a:r>
              <a:rPr lang="en-US" sz="2600" dirty="0" smtClean="0">
                <a:solidFill>
                  <a:srgbClr val="000000"/>
                </a:solidFill>
              </a:rPr>
              <a:t> University</a:t>
            </a:r>
          </a:p>
          <a:p>
            <a:pPr algn="ctr" defTabSz="457200"/>
            <a:r>
              <a:rPr lang="en-US" sz="2600" dirty="0" smtClean="0">
                <a:solidFill>
                  <a:srgbClr val="000000"/>
                </a:solidFill>
              </a:rPr>
              <a:t>June, 2018</a:t>
            </a:r>
            <a:endParaRPr lang="en-US" sz="2600" b="1" i="1" dirty="0" smtClean="0">
              <a:solidFill>
                <a:srgbClr val="000000"/>
              </a:solidFill>
            </a:endParaRPr>
          </a:p>
          <a:p>
            <a:pPr algn="ctr" defTabSz="457200"/>
            <a:endParaRPr lang="en-US" sz="2600" b="1" i="1" dirty="0" smtClean="0">
              <a:solidFill>
                <a:srgbClr val="000000"/>
              </a:solidFill>
            </a:endParaRPr>
          </a:p>
          <a:p>
            <a:pPr algn="ctr" defTabSz="457200"/>
            <a:r>
              <a:rPr lang="en-US" sz="2600" b="1" i="1" dirty="0" smtClean="0">
                <a:solidFill>
                  <a:srgbClr val="000000"/>
                </a:solidFill>
              </a:rPr>
              <a:t>David E. Drew</a:t>
            </a:r>
          </a:p>
          <a:p>
            <a:pPr algn="ctr" defTabSz="457200"/>
            <a:r>
              <a:rPr lang="en-US" sz="2600" dirty="0" smtClean="0">
                <a:solidFill>
                  <a:srgbClr val="000000"/>
                </a:solidFill>
              </a:rPr>
              <a:t>Platt </a:t>
            </a:r>
            <a:r>
              <a:rPr lang="en-US" sz="2600" dirty="0">
                <a:solidFill>
                  <a:srgbClr val="000000"/>
                </a:solidFill>
              </a:rPr>
              <a:t>Chair in the Management of Technology</a:t>
            </a:r>
          </a:p>
          <a:p>
            <a:pPr algn="ctr" defTabSz="457200"/>
            <a:r>
              <a:rPr lang="en-US" sz="2600" dirty="0">
                <a:solidFill>
                  <a:srgbClr val="000000"/>
                </a:solidFill>
              </a:rPr>
              <a:t>Claremont (CA) Graduate University</a:t>
            </a:r>
          </a:p>
          <a:p>
            <a:pPr algn="ctr" defTabSz="457200"/>
            <a:endParaRPr lang="en-US" sz="2600" dirty="0">
              <a:solidFill>
                <a:srgbClr val="000000"/>
              </a:solidFill>
            </a:endParaRPr>
          </a:p>
        </p:txBody>
      </p:sp>
    </p:spTree>
    <p:extLst>
      <p:ext uri="{BB962C8B-B14F-4D97-AF65-F5344CB8AC3E}">
        <p14:creationId xmlns:p14="http://schemas.microsoft.com/office/powerpoint/2010/main" val="214014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ave-breaking-at-beach.jpg"/>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12659" y="1729614"/>
            <a:ext cx="6085368" cy="4968524"/>
          </a:xfrm>
          <a:prstGeom prst="ellipse">
            <a:avLst/>
          </a:prstGeom>
          <a:ln>
            <a:noFill/>
          </a:ln>
          <a:effectLst>
            <a:softEdge rad="112500"/>
          </a:effectLst>
        </p:spPr>
      </p:pic>
      <p:sp>
        <p:nvSpPr>
          <p:cNvPr id="2" name="Title 1"/>
          <p:cNvSpPr>
            <a:spLocks noGrp="1"/>
          </p:cNvSpPr>
          <p:nvPr>
            <p:ph type="title"/>
          </p:nvPr>
        </p:nvSpPr>
        <p:spPr>
          <a:xfrm>
            <a:off x="228600" y="274638"/>
            <a:ext cx="8686800" cy="944562"/>
          </a:xfrm>
        </p:spPr>
        <p:txBody>
          <a:bodyPr>
            <a:noAutofit/>
          </a:bodyPr>
          <a:lstStyle/>
          <a:p>
            <a:pPr algn="l"/>
            <a:r>
              <a:rPr lang="en-US" sz="6000" b="1" dirty="0">
                <a:solidFill>
                  <a:srgbClr val="1C0EC9"/>
                </a:solidFill>
              </a:rPr>
              <a:t>Explaining Einstein</a:t>
            </a:r>
          </a:p>
        </p:txBody>
      </p:sp>
      <p:sp>
        <p:nvSpPr>
          <p:cNvPr id="8" name="Title 1"/>
          <p:cNvSpPr txBox="1">
            <a:spLocks/>
          </p:cNvSpPr>
          <p:nvPr/>
        </p:nvSpPr>
        <p:spPr>
          <a:xfrm>
            <a:off x="1664295" y="1191373"/>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600" b="1" dirty="0">
              <a:solidFill>
                <a:srgbClr val="1C0EC9"/>
              </a:solidFill>
            </a:endParaRPr>
          </a:p>
        </p:txBody>
      </p:sp>
    </p:spTree>
    <p:extLst>
      <p:ext uri="{BB962C8B-B14F-4D97-AF65-F5344CB8AC3E}">
        <p14:creationId xmlns:p14="http://schemas.microsoft.com/office/powerpoint/2010/main" val="3650813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breaking-at-beach.jpg"/>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3083738" y="1753810"/>
            <a:ext cx="6085368" cy="4968524"/>
          </a:xfrm>
          <a:prstGeom prst="ellipse">
            <a:avLst/>
          </a:prstGeom>
          <a:ln>
            <a:noFill/>
          </a:ln>
          <a:effectLst>
            <a:softEdge rad="112500"/>
          </a:effectLst>
        </p:spPr>
      </p:pic>
      <p:sp>
        <p:nvSpPr>
          <p:cNvPr id="8" name="Title 1"/>
          <p:cNvSpPr txBox="1">
            <a:spLocks/>
          </p:cNvSpPr>
          <p:nvPr/>
        </p:nvSpPr>
        <p:spPr>
          <a:xfrm>
            <a:off x="494081" y="228599"/>
            <a:ext cx="8229600" cy="43945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i="1" dirty="0">
                <a:solidFill>
                  <a:srgbClr val="1C0EC9"/>
                </a:solidFill>
              </a:rPr>
              <a:t>A</a:t>
            </a:r>
            <a:r>
              <a:rPr lang="en-US" sz="3200" b="1" i="1" dirty="0" smtClean="0">
                <a:solidFill>
                  <a:srgbClr val="1C0EC9"/>
                </a:solidFill>
              </a:rPr>
              <a:t>fter a few thousand Atlantic miles, one found Greenwich Village talking precisely the same language as Chelsea, and both having about as much communication with M.I.T. as though the scientists spoke nothing but Tibetan.</a:t>
            </a:r>
            <a:endParaRPr lang="en-US" sz="3200" b="1" i="1" dirty="0">
              <a:solidFill>
                <a:srgbClr val="1C0EC9"/>
              </a:solidFill>
            </a:endParaRPr>
          </a:p>
        </p:txBody>
      </p:sp>
      <p:sp>
        <p:nvSpPr>
          <p:cNvPr id="6" name="TextBox 5"/>
          <p:cNvSpPr txBox="1"/>
          <p:nvPr/>
        </p:nvSpPr>
        <p:spPr>
          <a:xfrm>
            <a:off x="490768" y="4623137"/>
            <a:ext cx="3434979" cy="1015663"/>
          </a:xfrm>
          <a:prstGeom prst="rect">
            <a:avLst/>
          </a:prstGeom>
          <a:noFill/>
        </p:spPr>
        <p:txBody>
          <a:bodyPr wrap="none" rtlCol="0">
            <a:spAutoFit/>
          </a:bodyPr>
          <a:lstStyle/>
          <a:p>
            <a:pPr defTabSz="457200"/>
            <a:r>
              <a:rPr lang="en-US" sz="6000" b="1" dirty="0" smtClean="0">
                <a:solidFill>
                  <a:srgbClr val="1F497D">
                    <a:lumMod val="75000"/>
                    <a:alpha val="45000"/>
                  </a:srgbClr>
                </a:solidFill>
              </a:rPr>
              <a:t>C.P. Snow</a:t>
            </a:r>
            <a:endParaRPr lang="en-US" sz="6000" b="1" dirty="0">
              <a:solidFill>
                <a:srgbClr val="1F497D">
                  <a:lumMod val="75000"/>
                  <a:alpha val="45000"/>
                </a:srgbClr>
              </a:solidFill>
            </a:endParaRPr>
          </a:p>
        </p:txBody>
      </p:sp>
      <p:sp>
        <p:nvSpPr>
          <p:cNvPr id="3" name="Rectangle 2"/>
          <p:cNvSpPr/>
          <p:nvPr/>
        </p:nvSpPr>
        <p:spPr>
          <a:xfrm>
            <a:off x="2776456" y="5474494"/>
            <a:ext cx="2377126" cy="1231106"/>
          </a:xfrm>
          <a:prstGeom prst="rect">
            <a:avLst/>
          </a:prstGeom>
        </p:spPr>
        <p:txBody>
          <a:bodyPr wrap="none">
            <a:spAutoFit/>
          </a:bodyPr>
          <a:lstStyle/>
          <a:p>
            <a:pPr defTabSz="457200"/>
            <a:r>
              <a:rPr lang="en-US" sz="2800" i="1" dirty="0" smtClean="0">
                <a:solidFill>
                  <a:srgbClr val="1F497D">
                    <a:lumMod val="75000"/>
                    <a:alpha val="59000"/>
                  </a:srgbClr>
                </a:solidFill>
              </a:rPr>
              <a:t>The Two Cultures</a:t>
            </a:r>
            <a:endParaRPr lang="en-US" sz="2800" i="1" dirty="0">
              <a:solidFill>
                <a:srgbClr val="1F497D">
                  <a:lumMod val="75000"/>
                  <a:alpha val="59000"/>
                </a:srgbClr>
              </a:solidFill>
            </a:endParaRPr>
          </a:p>
          <a:p>
            <a:pPr defTabSz="457200"/>
            <a:endParaRPr lang="en-US" sz="2800" i="1" dirty="0">
              <a:solidFill>
                <a:srgbClr val="1F497D">
                  <a:lumMod val="75000"/>
                  <a:alpha val="59000"/>
                </a:srgbClr>
              </a:solidFill>
            </a:endParaRPr>
          </a:p>
          <a:p>
            <a:pPr defTabSz="457200"/>
            <a:endParaRPr lang="en-US" dirty="0">
              <a:solidFill>
                <a:prstClr val="black"/>
              </a:solidFill>
            </a:endParaRPr>
          </a:p>
        </p:txBody>
      </p:sp>
    </p:spTree>
    <p:extLst>
      <p:ext uri="{BB962C8B-B14F-4D97-AF65-F5344CB8AC3E}">
        <p14:creationId xmlns:p14="http://schemas.microsoft.com/office/powerpoint/2010/main" val="2931315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ave-breaking-at-beach.jpg"/>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12659" y="1729614"/>
            <a:ext cx="6085368" cy="4968524"/>
          </a:xfrm>
          <a:prstGeom prst="ellipse">
            <a:avLst/>
          </a:prstGeom>
          <a:ln>
            <a:noFill/>
          </a:ln>
          <a:effectLst>
            <a:softEdge rad="112500"/>
          </a:effectLst>
        </p:spPr>
      </p:pic>
      <p:sp>
        <p:nvSpPr>
          <p:cNvPr id="2" name="Title 1"/>
          <p:cNvSpPr>
            <a:spLocks noGrp="1"/>
          </p:cNvSpPr>
          <p:nvPr>
            <p:ph type="title"/>
          </p:nvPr>
        </p:nvSpPr>
        <p:spPr>
          <a:xfrm>
            <a:off x="228600" y="274638"/>
            <a:ext cx="8686800" cy="944562"/>
          </a:xfrm>
        </p:spPr>
        <p:txBody>
          <a:bodyPr>
            <a:noAutofit/>
          </a:bodyPr>
          <a:lstStyle/>
          <a:p>
            <a:pPr algn="l"/>
            <a:r>
              <a:rPr lang="en-US" sz="6000" b="1">
                <a:solidFill>
                  <a:srgbClr val="1C0EC9"/>
                </a:solidFill>
              </a:rPr>
              <a:t>LSE </a:t>
            </a:r>
            <a:r>
              <a:rPr lang="en-US" sz="6000" b="1" smtClean="0">
                <a:solidFill>
                  <a:srgbClr val="1C0EC9"/>
                </a:solidFill>
              </a:rPr>
              <a:t>Benefits</a:t>
            </a:r>
            <a:endParaRPr lang="en-US" sz="6000" b="1" dirty="0">
              <a:solidFill>
                <a:srgbClr val="1C0EC9"/>
              </a:solidFill>
            </a:endParaRPr>
          </a:p>
        </p:txBody>
      </p:sp>
      <p:sp>
        <p:nvSpPr>
          <p:cNvPr id="8" name="Title 1"/>
          <p:cNvSpPr txBox="1">
            <a:spLocks/>
          </p:cNvSpPr>
          <p:nvPr/>
        </p:nvSpPr>
        <p:spPr>
          <a:xfrm>
            <a:off x="1664295" y="1191373"/>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600" b="1" dirty="0">
              <a:solidFill>
                <a:srgbClr val="1C0EC9"/>
              </a:solidFill>
            </a:endParaRPr>
          </a:p>
        </p:txBody>
      </p:sp>
      <p:sp>
        <p:nvSpPr>
          <p:cNvPr id="7" name="TextBox 6"/>
          <p:cNvSpPr txBox="1"/>
          <p:nvPr/>
        </p:nvSpPr>
        <p:spPr>
          <a:xfrm>
            <a:off x="914400" y="2847062"/>
            <a:ext cx="5791200" cy="2092881"/>
          </a:xfrm>
          <a:prstGeom prst="rect">
            <a:avLst/>
          </a:prstGeom>
          <a:noFill/>
          <a:ln>
            <a:noFill/>
          </a:ln>
        </p:spPr>
        <p:txBody>
          <a:bodyPr wrap="square" rtlCol="0">
            <a:spAutoFit/>
          </a:bodyPr>
          <a:lstStyle/>
          <a:p>
            <a:pPr defTabSz="457200"/>
            <a:r>
              <a:rPr lang="en-US" sz="2600" b="1" dirty="0">
                <a:solidFill>
                  <a:srgbClr val="000000"/>
                </a:solidFill>
              </a:rPr>
              <a:t>Broadening Participation</a:t>
            </a:r>
          </a:p>
          <a:p>
            <a:pPr defTabSz="457200"/>
            <a:endParaRPr lang="en-US" sz="2600" b="1" dirty="0" smtClean="0">
              <a:solidFill>
                <a:srgbClr val="000000"/>
              </a:solidFill>
            </a:endParaRPr>
          </a:p>
          <a:p>
            <a:pPr defTabSz="457200"/>
            <a:r>
              <a:rPr lang="en-US" sz="2600" b="1" dirty="0" smtClean="0">
                <a:solidFill>
                  <a:srgbClr val="000000"/>
                </a:solidFill>
              </a:rPr>
              <a:t>Improving </a:t>
            </a:r>
            <a:r>
              <a:rPr lang="en-US" sz="2600" b="1" dirty="0">
                <a:solidFill>
                  <a:srgbClr val="000000"/>
                </a:solidFill>
              </a:rPr>
              <a:t>the Design Process</a:t>
            </a:r>
          </a:p>
          <a:p>
            <a:pPr defTabSz="457200"/>
            <a:r>
              <a:rPr lang="en-US" sz="2600" b="1" dirty="0">
                <a:solidFill>
                  <a:srgbClr val="000000"/>
                </a:solidFill>
              </a:rPr>
              <a:t>                                                                Highlighting the Social Context</a:t>
            </a:r>
            <a:endParaRPr lang="en-US" sz="2600" b="1" dirty="0" smtClean="0">
              <a:solidFill>
                <a:srgbClr val="000000"/>
              </a:solidFill>
            </a:endParaRPr>
          </a:p>
        </p:txBody>
      </p:sp>
    </p:spTree>
    <p:extLst>
      <p:ext uri="{BB962C8B-B14F-4D97-AF65-F5344CB8AC3E}">
        <p14:creationId xmlns:p14="http://schemas.microsoft.com/office/powerpoint/2010/main" val="1572515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54066023"/>
              </p:ext>
            </p:extLst>
          </p:nvPr>
        </p:nvGraphicFramePr>
        <p:xfrm>
          <a:off x="0" y="228600"/>
          <a:ext cx="9144000" cy="662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36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0" categoryIdx="1" bldStep="ptIn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0"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El"/>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breaking-at-beach.jpg"/>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3083738" y="1753810"/>
            <a:ext cx="6085368" cy="4968524"/>
          </a:xfrm>
          <a:prstGeom prst="ellipse">
            <a:avLst/>
          </a:prstGeom>
          <a:ln>
            <a:noFill/>
          </a:ln>
          <a:effectLst>
            <a:softEdge rad="112500"/>
          </a:effectLst>
        </p:spPr>
      </p:pic>
      <p:sp>
        <p:nvSpPr>
          <p:cNvPr id="8" name="Title 1"/>
          <p:cNvSpPr txBox="1">
            <a:spLocks/>
          </p:cNvSpPr>
          <p:nvPr/>
        </p:nvSpPr>
        <p:spPr>
          <a:xfrm>
            <a:off x="494081" y="228599"/>
            <a:ext cx="8229600" cy="43945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i="1" dirty="0">
                <a:solidFill>
                  <a:srgbClr val="1C0EC9"/>
                </a:solidFill>
              </a:rPr>
              <a:t>We believe that the greater workload engineering demands and the packed curriculum require students to choose between earning the engineering degree and participating in enriching educational experiences. </a:t>
            </a:r>
          </a:p>
        </p:txBody>
      </p:sp>
      <p:sp>
        <p:nvSpPr>
          <p:cNvPr id="6" name="TextBox 5"/>
          <p:cNvSpPr txBox="1"/>
          <p:nvPr/>
        </p:nvSpPr>
        <p:spPr>
          <a:xfrm>
            <a:off x="1905000" y="6248400"/>
            <a:ext cx="7239000" cy="461665"/>
          </a:xfrm>
          <a:prstGeom prst="rect">
            <a:avLst/>
          </a:prstGeom>
          <a:noFill/>
        </p:spPr>
        <p:txBody>
          <a:bodyPr wrap="square" rtlCol="0">
            <a:spAutoFit/>
          </a:bodyPr>
          <a:lstStyle/>
          <a:p>
            <a:pPr defTabSz="457200"/>
            <a:r>
              <a:rPr lang="de-DE" sz="2400" b="1" dirty="0">
                <a:solidFill>
                  <a:schemeClr val="tx1">
                    <a:alpha val="45000"/>
                  </a:schemeClr>
                </a:solidFill>
              </a:rPr>
              <a:t>Lichtenstein, McCormick, </a:t>
            </a:r>
            <a:r>
              <a:rPr lang="de-DE" sz="2400" b="1" dirty="0" err="1" smtClean="0">
                <a:solidFill>
                  <a:schemeClr val="tx1">
                    <a:alpha val="45000"/>
                  </a:schemeClr>
                </a:solidFill>
              </a:rPr>
              <a:t>Sheppard</a:t>
            </a:r>
            <a:r>
              <a:rPr lang="de-DE" sz="2400" b="1" dirty="0">
                <a:solidFill>
                  <a:schemeClr val="tx1">
                    <a:alpha val="45000"/>
                  </a:schemeClr>
                </a:solidFill>
              </a:rPr>
              <a:t>, </a:t>
            </a:r>
            <a:r>
              <a:rPr lang="de-DE" sz="2400" b="1" dirty="0" err="1" smtClean="0">
                <a:solidFill>
                  <a:schemeClr val="tx1">
                    <a:alpha val="45000"/>
                  </a:schemeClr>
                </a:solidFill>
              </a:rPr>
              <a:t>and</a:t>
            </a:r>
            <a:r>
              <a:rPr lang="de-DE" sz="2400" b="1" dirty="0" smtClean="0">
                <a:solidFill>
                  <a:schemeClr val="tx1">
                    <a:alpha val="45000"/>
                  </a:schemeClr>
                </a:solidFill>
              </a:rPr>
              <a:t> </a:t>
            </a:r>
            <a:r>
              <a:rPr lang="de-DE" sz="2400" b="1" dirty="0">
                <a:solidFill>
                  <a:schemeClr val="tx1">
                    <a:alpha val="45000"/>
                  </a:schemeClr>
                </a:solidFill>
              </a:rPr>
              <a:t>Puma, 2010</a:t>
            </a:r>
            <a:endParaRPr lang="en-US" sz="2400" b="1" dirty="0">
              <a:solidFill>
                <a:schemeClr val="tx1">
                  <a:alpha val="45000"/>
                </a:schemeClr>
              </a:solidFill>
            </a:endParaRPr>
          </a:p>
        </p:txBody>
      </p:sp>
      <p:sp>
        <p:nvSpPr>
          <p:cNvPr id="3" name="Rectangle 2"/>
          <p:cNvSpPr/>
          <p:nvPr/>
        </p:nvSpPr>
        <p:spPr>
          <a:xfrm>
            <a:off x="2776456" y="5474494"/>
            <a:ext cx="282012" cy="800219"/>
          </a:xfrm>
          <a:prstGeom prst="rect">
            <a:avLst/>
          </a:prstGeom>
        </p:spPr>
        <p:txBody>
          <a:bodyPr wrap="none">
            <a:spAutoFit/>
          </a:bodyPr>
          <a:lstStyle/>
          <a:p>
            <a:pPr defTabSz="457200"/>
            <a:endParaRPr lang="en-US" sz="2800" i="1" dirty="0">
              <a:solidFill>
                <a:srgbClr val="1F497D">
                  <a:lumMod val="75000"/>
                  <a:alpha val="59000"/>
                </a:srgbClr>
              </a:solidFill>
            </a:endParaRPr>
          </a:p>
          <a:p>
            <a:pPr defTabSz="457200"/>
            <a:endParaRPr lang="en-US" dirty="0">
              <a:solidFill>
                <a:prstClr val="black"/>
              </a:solidFill>
            </a:endParaRPr>
          </a:p>
        </p:txBody>
      </p:sp>
    </p:spTree>
    <p:extLst>
      <p:ext uri="{BB962C8B-B14F-4D97-AF65-F5344CB8AC3E}">
        <p14:creationId xmlns:p14="http://schemas.microsoft.com/office/powerpoint/2010/main" val="3984737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breaking-at-beach.jpg"/>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3083738" y="1753810"/>
            <a:ext cx="6085368" cy="4968524"/>
          </a:xfrm>
          <a:prstGeom prst="ellipse">
            <a:avLst/>
          </a:prstGeom>
          <a:ln>
            <a:noFill/>
          </a:ln>
          <a:effectLst>
            <a:softEdge rad="112500"/>
          </a:effectLst>
        </p:spPr>
      </p:pic>
      <p:sp>
        <p:nvSpPr>
          <p:cNvPr id="8" name="Title 1"/>
          <p:cNvSpPr txBox="1">
            <a:spLocks/>
          </p:cNvSpPr>
          <p:nvPr/>
        </p:nvSpPr>
        <p:spPr>
          <a:xfrm>
            <a:off x="494081" y="228599"/>
            <a:ext cx="8229600" cy="43945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i="1" dirty="0">
                <a:solidFill>
                  <a:srgbClr val="1C0EC9"/>
                </a:solidFill>
              </a:rPr>
              <a:t>Several previous studies suggest, first, young people, and particularly women, want more </a:t>
            </a:r>
            <a:r>
              <a:rPr lang="en-US" sz="2800" b="1" i="1" dirty="0" err="1">
                <a:solidFill>
                  <a:srgbClr val="1C0EC9"/>
                </a:solidFill>
              </a:rPr>
              <a:t>interdisciplinarity</a:t>
            </a:r>
            <a:r>
              <a:rPr lang="en-US" sz="2800" b="1" i="1" dirty="0">
                <a:solidFill>
                  <a:srgbClr val="1C0EC9"/>
                </a:solidFill>
              </a:rPr>
              <a:t> in their engineering degree courses; and second, that many non-engineering students may have considered studying engineering if there had been more subjects from the humanities and the social sciences included. </a:t>
            </a:r>
          </a:p>
        </p:txBody>
      </p:sp>
      <p:sp>
        <p:nvSpPr>
          <p:cNvPr id="6" name="TextBox 5"/>
          <p:cNvSpPr txBox="1"/>
          <p:nvPr/>
        </p:nvSpPr>
        <p:spPr>
          <a:xfrm>
            <a:off x="6629400" y="6172200"/>
            <a:ext cx="1905000" cy="461665"/>
          </a:xfrm>
          <a:prstGeom prst="rect">
            <a:avLst/>
          </a:prstGeom>
          <a:noFill/>
        </p:spPr>
        <p:txBody>
          <a:bodyPr wrap="square" rtlCol="0">
            <a:spAutoFit/>
          </a:bodyPr>
          <a:lstStyle/>
          <a:p>
            <a:pPr defTabSz="457200"/>
            <a:r>
              <a:rPr lang="en-US" sz="2400" b="1" dirty="0">
                <a:solidFill>
                  <a:schemeClr val="tx1">
                    <a:alpha val="45000"/>
                  </a:schemeClr>
                </a:solidFill>
              </a:rPr>
              <a:t>GIEE, </a:t>
            </a:r>
            <a:r>
              <a:rPr lang="en-US" sz="2400" b="1" dirty="0" smtClean="0">
                <a:solidFill>
                  <a:schemeClr val="tx1">
                    <a:alpha val="45000"/>
                  </a:schemeClr>
                </a:solidFill>
              </a:rPr>
              <a:t>2011</a:t>
            </a:r>
            <a:endParaRPr lang="en-US" sz="2400" b="1" dirty="0">
              <a:solidFill>
                <a:schemeClr val="tx1">
                  <a:alpha val="45000"/>
                </a:schemeClr>
              </a:solidFill>
            </a:endParaRPr>
          </a:p>
        </p:txBody>
      </p:sp>
      <p:sp>
        <p:nvSpPr>
          <p:cNvPr id="3" name="Rectangle 2"/>
          <p:cNvSpPr/>
          <p:nvPr/>
        </p:nvSpPr>
        <p:spPr>
          <a:xfrm>
            <a:off x="2776456" y="5474494"/>
            <a:ext cx="282012" cy="800219"/>
          </a:xfrm>
          <a:prstGeom prst="rect">
            <a:avLst/>
          </a:prstGeom>
        </p:spPr>
        <p:txBody>
          <a:bodyPr wrap="none">
            <a:spAutoFit/>
          </a:bodyPr>
          <a:lstStyle/>
          <a:p>
            <a:pPr defTabSz="457200"/>
            <a:endParaRPr lang="en-US" sz="2800" i="1" dirty="0">
              <a:solidFill>
                <a:srgbClr val="1F497D">
                  <a:lumMod val="75000"/>
                  <a:alpha val="59000"/>
                </a:srgbClr>
              </a:solidFill>
            </a:endParaRPr>
          </a:p>
          <a:p>
            <a:pPr defTabSz="457200"/>
            <a:endParaRPr lang="en-US" dirty="0">
              <a:solidFill>
                <a:prstClr val="black"/>
              </a:solidFill>
            </a:endParaRPr>
          </a:p>
        </p:txBody>
      </p:sp>
    </p:spTree>
    <p:extLst>
      <p:ext uri="{BB962C8B-B14F-4D97-AF65-F5344CB8AC3E}">
        <p14:creationId xmlns:p14="http://schemas.microsoft.com/office/powerpoint/2010/main" val="3907689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ave-breaking-at-beach.jpg"/>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12659" y="1729614"/>
            <a:ext cx="6085368" cy="4968524"/>
          </a:xfrm>
          <a:prstGeom prst="ellipse">
            <a:avLst/>
          </a:prstGeom>
          <a:ln>
            <a:noFill/>
          </a:ln>
          <a:effectLst>
            <a:softEdge rad="112500"/>
          </a:effectLst>
        </p:spPr>
      </p:pic>
      <p:sp>
        <p:nvSpPr>
          <p:cNvPr id="2" name="Title 1"/>
          <p:cNvSpPr>
            <a:spLocks noGrp="1"/>
          </p:cNvSpPr>
          <p:nvPr>
            <p:ph type="title"/>
          </p:nvPr>
        </p:nvSpPr>
        <p:spPr/>
        <p:txBody>
          <a:bodyPr>
            <a:noAutofit/>
          </a:bodyPr>
          <a:lstStyle/>
          <a:p>
            <a:pPr algn="l"/>
            <a:r>
              <a:rPr lang="en-US" sz="6000" b="1" dirty="0" smtClean="0">
                <a:solidFill>
                  <a:srgbClr val="1C0EC9"/>
                </a:solidFill>
              </a:rPr>
              <a:t>Hidden Talent</a:t>
            </a:r>
            <a:br>
              <a:rPr lang="en-US" sz="6000" b="1" dirty="0" smtClean="0">
                <a:solidFill>
                  <a:srgbClr val="1C0EC9"/>
                </a:solidFill>
              </a:rPr>
            </a:br>
            <a:r>
              <a:rPr lang="en-US" sz="6000" b="1" dirty="0" smtClean="0">
                <a:solidFill>
                  <a:srgbClr val="1C0EC9"/>
                </a:solidFill>
              </a:rPr>
              <a:t>				Effective Teachers</a:t>
            </a:r>
            <a:endParaRPr lang="en-US" sz="6000" b="1" dirty="0">
              <a:solidFill>
                <a:srgbClr val="1C0EC9"/>
              </a:solidFill>
            </a:endParaRPr>
          </a:p>
        </p:txBody>
      </p:sp>
      <p:sp>
        <p:nvSpPr>
          <p:cNvPr id="5" name="TextBox 4"/>
          <p:cNvSpPr txBox="1"/>
          <p:nvPr/>
        </p:nvSpPr>
        <p:spPr>
          <a:xfrm>
            <a:off x="457200" y="2514600"/>
            <a:ext cx="8200571" cy="492443"/>
          </a:xfrm>
          <a:prstGeom prst="rect">
            <a:avLst/>
          </a:prstGeom>
          <a:noFill/>
          <a:ln>
            <a:noFill/>
          </a:ln>
        </p:spPr>
        <p:txBody>
          <a:bodyPr wrap="square" rtlCol="0">
            <a:spAutoFit/>
          </a:bodyPr>
          <a:lstStyle/>
          <a:p>
            <a:pPr defTabSz="457200"/>
            <a:endParaRPr lang="en-US" sz="2600" b="1" dirty="0">
              <a:solidFill>
                <a:prstClr val="black"/>
              </a:solidFill>
            </a:endParaRPr>
          </a:p>
        </p:txBody>
      </p:sp>
      <p:sp>
        <p:nvSpPr>
          <p:cNvPr id="8" name="Title 1"/>
          <p:cNvSpPr txBox="1">
            <a:spLocks/>
          </p:cNvSpPr>
          <p:nvPr/>
        </p:nvSpPr>
        <p:spPr>
          <a:xfrm>
            <a:off x="1664295" y="1191373"/>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600" b="1" dirty="0">
              <a:solidFill>
                <a:srgbClr val="1C0EC9"/>
              </a:solidFill>
            </a:endParaRPr>
          </a:p>
        </p:txBody>
      </p:sp>
    </p:spTree>
    <p:extLst>
      <p:ext uri="{BB962C8B-B14F-4D97-AF65-F5344CB8AC3E}">
        <p14:creationId xmlns:p14="http://schemas.microsoft.com/office/powerpoint/2010/main" val="3920419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256</Words>
  <Application>Microsoft Office PowerPoint</Application>
  <PresentationFormat>On-screen Show (4:3)</PresentationFormat>
  <Paragraphs>72</Paragraphs>
  <Slides>14</Slides>
  <Notes>13</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14</vt:i4>
      </vt:variant>
    </vt:vector>
  </HeadingPairs>
  <TitlesOfParts>
    <vt:vector size="22" baseType="lpstr">
      <vt:lpstr>Arial</vt:lpstr>
      <vt:lpstr>Calibri</vt:lpstr>
      <vt:lpstr>Garamond</vt:lpstr>
      <vt:lpstr>1_Office Theme</vt:lpstr>
      <vt:lpstr>Office Theme</vt:lpstr>
      <vt:lpstr>2_Office Theme</vt:lpstr>
      <vt:lpstr>7_Office Theme</vt:lpstr>
      <vt:lpstr>16_Office Theme</vt:lpstr>
      <vt:lpstr> The Missing Link in Engineering Education:   The Arts and Humanities</vt:lpstr>
      <vt:lpstr>PowerPoint Presentation</vt:lpstr>
      <vt:lpstr>Explaining Einstein</vt:lpstr>
      <vt:lpstr>PowerPoint Presentation</vt:lpstr>
      <vt:lpstr>LSE Benefits</vt:lpstr>
      <vt:lpstr>PowerPoint Presentation</vt:lpstr>
      <vt:lpstr>PowerPoint Presentation</vt:lpstr>
      <vt:lpstr>PowerPoint Presentation</vt:lpstr>
      <vt:lpstr>Hidden Talent     Effective Teachers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Kiki Komura SES Assistant</dc:creator>
  <cp:lastModifiedBy>Carin Rodgers-Bronstein</cp:lastModifiedBy>
  <cp:revision>68</cp:revision>
  <dcterms:created xsi:type="dcterms:W3CDTF">2014-03-04T22:37:08Z</dcterms:created>
  <dcterms:modified xsi:type="dcterms:W3CDTF">2018-06-19T22:28:03Z</dcterms:modified>
</cp:coreProperties>
</file>