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1" r:id="rId3"/>
    <p:sldId id="256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2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7D3A5-6D80-E24A-B506-B500421CDA8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9D5BA-BB3A-B34C-AB83-0BCFA84E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4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AF550-4EA8-48CF-BE62-E88636518B4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691D8-4941-4668-A07C-220246A4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7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4BD5B3-C25A-4404-8AD7-018C9B28071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2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/>
              <a:t>						THE OTHER 90%</a:t>
            </a:r>
            <a:br>
              <a:rPr lang="en-US" altLang="en-US" sz="1400" smtClean="0"/>
            </a:br>
            <a:r>
              <a:rPr lang="en-US" altLang="en-US" sz="1400" smtClean="0"/>
              <a:t>Curriculum As Anchor</a:t>
            </a:r>
            <a:br>
              <a:rPr lang="en-US" altLang="en-US" sz="1400" smtClean="0"/>
            </a:br>
            <a:r>
              <a:rPr lang="en-US" altLang="en-US" sz="1400" smtClean="0"/>
              <a:t>There is a “DUH!” Slide</a:t>
            </a:r>
            <a:br>
              <a:rPr lang="en-US" altLang="en-US" sz="1400" smtClean="0"/>
            </a:br>
            <a:r>
              <a:rPr lang="en-US" altLang="en-US" sz="1400" smtClean="0"/>
              <a:t>How do we assure that all students have access to global learning?</a:t>
            </a:r>
            <a:br>
              <a:rPr lang="en-US" altLang="en-US" sz="1400" smtClean="0"/>
            </a:br>
            <a:r>
              <a:rPr lang="en-US" altLang="en-US" sz="1400" smtClean="0"/>
              <a:t>The quintessential element of internationalization</a:t>
            </a:r>
            <a:br>
              <a:rPr lang="en-US" altLang="en-US" sz="1400" smtClean="0"/>
            </a:br>
            <a:r>
              <a:rPr lang="en-US" altLang="en-US" sz="1400" smtClean="0"/>
              <a:t>CIGE has treated it as a priority</a:t>
            </a:r>
            <a:br>
              <a:rPr lang="en-US" altLang="en-US" sz="1400" smtClean="0"/>
            </a:br>
            <a:r>
              <a:rPr lang="en-US" altLang="en-US" sz="1400" smtClean="0"/>
              <a:t>Discuss highlights of IIA series</a:t>
            </a:r>
            <a:br>
              <a:rPr lang="en-US" altLang="en-US" sz="1400" smtClean="0"/>
            </a:br>
            <a:r>
              <a:rPr lang="en-US" altLang="en-US" sz="1400" smtClean="0"/>
              <a:t>Central to Comprehensive Internationalization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Not a single model </a:t>
            </a:r>
            <a:br>
              <a:rPr lang="en-US" altLang="en-US" sz="1400" smtClean="0"/>
            </a:br>
            <a:r>
              <a:rPr lang="en-US" altLang="en-US" sz="1400" smtClean="0"/>
              <a:t>Again, calls for comprehensive approach. 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Example of St. Lawrence </a:t>
            </a:r>
          </a:p>
          <a:p>
            <a:r>
              <a:rPr lang="en-US" altLang="en-US" sz="1400" smtClean="0"/>
              <a:t>1</a:t>
            </a:r>
            <a:r>
              <a:rPr lang="en-US" altLang="en-US" sz="1400" baseline="30000" smtClean="0"/>
              <a:t>st</a:t>
            </a:r>
            <a:r>
              <a:rPr lang="en-US" altLang="en-US" sz="1400" smtClean="0"/>
              <a:t> year</a:t>
            </a:r>
            <a:br>
              <a:rPr lang="en-US" altLang="en-US" sz="1400" smtClean="0"/>
            </a:br>
            <a:r>
              <a:rPr lang="en-US" altLang="en-US" sz="1400" smtClean="0"/>
              <a:t>majors                                   Global infusion</a:t>
            </a:r>
            <a:br>
              <a:rPr lang="en-US" altLang="en-US" sz="1400" smtClean="0"/>
            </a:br>
            <a:r>
              <a:rPr lang="en-US" altLang="en-US" sz="1400" smtClean="0"/>
              <a:t>study abroad</a:t>
            </a:r>
          </a:p>
          <a:p>
            <a:r>
              <a:rPr lang="en-US" altLang="en-US" sz="1400" smtClean="0"/>
              <a:t>Senior capstone thesis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B19BBA-0299-4B66-AA6B-53F227ED73D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7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/>
              <a:t>Parameters of Institutional Mission </a:t>
            </a:r>
          </a:p>
          <a:p>
            <a:r>
              <a:rPr lang="en-US" altLang="en-US" sz="1400" smtClean="0"/>
              <a:t>Do we have institutions that are responsive to global learning?</a:t>
            </a:r>
            <a:br>
              <a:rPr lang="en-US" altLang="en-US" sz="1400" smtClean="0"/>
            </a:br>
            <a:r>
              <a:rPr lang="en-US" altLang="en-US" sz="1400" smtClean="0"/>
              <a:t>Are they ivory towers, unresponsive to the world around them?</a:t>
            </a:r>
            <a:br>
              <a:rPr lang="en-US" altLang="en-US" sz="1400" smtClean="0"/>
            </a:br>
            <a:r>
              <a:rPr lang="en-US" altLang="en-US" sz="1400" smtClean="0"/>
              <a:t>Are they out of focus, trying to be all things to all purposes?</a:t>
            </a:r>
            <a:br>
              <a:rPr lang="en-US" altLang="en-US" sz="1400" smtClean="0"/>
            </a:br>
            <a:r>
              <a:rPr lang="en-US" altLang="en-US" sz="1400" smtClean="0"/>
              <a:t>Either case presents a challenge to their responsibility for global learning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Who determines institutional mission? </a:t>
            </a:r>
            <a:br>
              <a:rPr lang="en-US" altLang="en-US" sz="1400" smtClean="0"/>
            </a:br>
            <a:r>
              <a:rPr lang="en-US" altLang="en-US" sz="1400" smtClean="0"/>
              <a:t>- Classic case – University of Wisconsin, Madison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Q.  What is your mission?</a:t>
            </a:r>
            <a:b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Who decided it? </a:t>
            </a:r>
            <a:b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*STOP </a:t>
            </a:r>
            <a:b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Define terms</a:t>
            </a:r>
            <a:b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*Q.  Globalization v. Internationalization</a:t>
            </a:r>
            <a:br>
              <a:rPr lang="en-US" alt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n-US" sz="140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A531D3-D714-4E47-8441-775EC21663B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3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40836-181A-4E19-8A45-003208550920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DC01D-40F0-48D4-9A6F-99BFE087DADF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5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FBF76-2890-447C-8FC1-D998C67010F0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2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5DFC3-BF25-4D94-B612-152C98F9BA56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772AC-E698-4475-98FB-28B6D982F71A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39EF2-6EE9-4B4C-B80E-BE1469B4A7E4}" type="datetime1">
              <a:rPr lang="en-US" smtClean="0"/>
              <a:t>6/19/2018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A99BF-0D93-4639-9DB9-79AABB894F6E}" type="datetime1">
              <a:rPr lang="en-US" smtClean="0"/>
              <a:t>6/19/2018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12FEE-FBC0-445E-B19A-15BC4B56A163}" type="datetime1">
              <a:rPr lang="en-US" smtClean="0"/>
              <a:t>6/19/2018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8AC86-8DE9-41D0-99A5-448E36E720D3}" type="datetime1">
              <a:rPr lang="en-US" smtClean="0"/>
              <a:t>6/19/2018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3653E-9840-4B39-842E-B09A9345DBE7}" type="datetime1">
              <a:rPr lang="en-US" smtClean="0"/>
              <a:t>6/19/2018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35C15-6F81-482D-B6B6-01F28A350D1C}" type="datetime1">
              <a:rPr lang="en-US" smtClean="0"/>
              <a:t>6/19/2018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8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fld id="{175FB03D-FCDB-4E8A-94B6-2813E8AFBB76}" type="datetime1">
              <a:rPr lang="en-US" smtClean="0"/>
              <a:t>6/19/2018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9ECC4109-6516-4FA9-A424-3285ECC3B5F9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45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6B009B-966C-40FB-9673-6DEBC242CE2B}" type="slidenum"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3838922" y="3319550"/>
            <a:ext cx="4572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Patti McGill Peterson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Senior Fellow, Center for Internationalization and Global Engagement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American </a:t>
            </a: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Council on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3" y="1132898"/>
            <a:ext cx="103632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Globally Engaged Institutions: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 of Initiatives or Institutional DNA?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6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294842-3C9A-4EC2-9FE5-2E8122E1D3EF}" type="slidenum"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6164" y="1371600"/>
            <a:ext cx="763428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cs typeface="Times New Roman" pitchFamily="18" charset="0"/>
              </a:rPr>
              <a:t>A critical analysis of and an engagement with complex, interdependent global systems and legacies and their implications for people’s lives and their sustainability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Global Self-Awareness</a:t>
            </a:r>
            <a:br>
              <a:rPr lang="en-US" sz="24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Perspective taking</a:t>
            </a:r>
            <a:br>
              <a:rPr lang="en-US" sz="24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Cultural Diversity</a:t>
            </a:r>
            <a:br>
              <a:rPr lang="en-US" sz="24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Personal and Social Responsibility</a:t>
            </a:r>
            <a:br>
              <a:rPr lang="en-US" sz="24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Global Systems</a:t>
            </a:r>
            <a:br>
              <a:rPr lang="en-US" sz="2400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Knowledge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1" y="228601"/>
            <a:ext cx="87614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Global Learning Value Rubric</a:t>
            </a:r>
          </a:p>
        </p:txBody>
      </p:sp>
      <p:sp>
        <p:nvSpPr>
          <p:cNvPr id="150533" name="TextBox 1"/>
          <p:cNvSpPr txBox="1">
            <a:spLocks noChangeArrowheads="1"/>
          </p:cNvSpPr>
          <p:nvPr/>
        </p:nvSpPr>
        <p:spPr bwMode="auto">
          <a:xfrm>
            <a:off x="6324600" y="6073775"/>
            <a:ext cx="3500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Calibri" panose="020F0502020204030204" pitchFamily="34" charset="0"/>
                <a:cs typeface="Arial" panose="020B0604020202020204" pitchFamily="34" charset="0"/>
              </a:rPr>
              <a:t>American Association of Colleges &amp; Universities (AAC&amp;U)</a:t>
            </a:r>
          </a:p>
        </p:txBody>
      </p:sp>
    </p:spTree>
    <p:extLst>
      <p:ext uri="{BB962C8B-B14F-4D97-AF65-F5344CB8AC3E}">
        <p14:creationId xmlns:p14="http://schemas.microsoft.com/office/powerpoint/2010/main" val="41276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900" y="381001"/>
            <a:ext cx="8458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Curricular Elements for Global Learning</a:t>
            </a: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15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2BF9E2-3744-49D8-B90B-B97DE3651F94}" type="slidenum"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51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1"/>
            <a:ext cx="65532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1" y="284618"/>
            <a:ext cx="10764982" cy="1143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Faculty Development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5542" y="2876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3958223" y="2748760"/>
            <a:ext cx="491972" cy="2427343"/>
            <a:chOff x="-7" y="-118"/>
            <a:chExt cx="573" cy="3669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-7" y="226"/>
              <a:ext cx="566" cy="832"/>
              <a:chOff x="-7" y="226"/>
              <a:chExt cx="566" cy="832"/>
            </a:xfrm>
          </p:grpSpPr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-7" y="226"/>
                <a:ext cx="566" cy="832"/>
              </a:xfrm>
              <a:custGeom>
                <a:avLst/>
                <a:gdLst>
                  <a:gd name="T0" fmla="*/ 0 w 566"/>
                  <a:gd name="T1" fmla="+- 0 226 226"/>
                  <a:gd name="T2" fmla="*/ 226 h 832"/>
                  <a:gd name="T3" fmla="*/ 566 w 566"/>
                  <a:gd name="T4" fmla="+- 0 226 226"/>
                  <a:gd name="T5" fmla="*/ 226 h 832"/>
                  <a:gd name="T6" fmla="*/ 566 w 566"/>
                  <a:gd name="T7" fmla="+- 0 1057 226"/>
                  <a:gd name="T8" fmla="*/ 1057 h 832"/>
                  <a:gd name="T9" fmla="*/ 0 w 566"/>
                  <a:gd name="T10" fmla="+- 0 1057 226"/>
                  <a:gd name="T11" fmla="*/ 1057 h 832"/>
                  <a:gd name="T12" fmla="*/ 0 w 566"/>
                  <a:gd name="T13" fmla="+- 0 226 226"/>
                  <a:gd name="T14" fmla="*/ 226 h 83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832">
                    <a:moveTo>
                      <a:pt x="0" y="0"/>
                    </a:moveTo>
                    <a:lnTo>
                      <a:pt x="566" y="0"/>
                    </a:lnTo>
                    <a:lnTo>
                      <a:pt x="566" y="831"/>
                    </a:lnTo>
                    <a:lnTo>
                      <a:pt x="0" y="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2"/>
            <p:cNvGrpSpPr>
              <a:grpSpLocks/>
            </p:cNvGrpSpPr>
            <p:nvPr/>
          </p:nvGrpSpPr>
          <p:grpSpPr bwMode="auto">
            <a:xfrm>
              <a:off x="0" y="-118"/>
              <a:ext cx="566" cy="3669"/>
              <a:chOff x="0" y="-118"/>
              <a:chExt cx="566" cy="3669"/>
            </a:xfrm>
          </p:grpSpPr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0" y="1057"/>
                <a:ext cx="566" cy="2494"/>
              </a:xfrm>
              <a:custGeom>
                <a:avLst/>
                <a:gdLst>
                  <a:gd name="T0" fmla="*/ 0 w 566"/>
                  <a:gd name="T1" fmla="+- 0 1057 1057"/>
                  <a:gd name="T2" fmla="*/ 1057 h 2494"/>
                  <a:gd name="T3" fmla="*/ 566 w 566"/>
                  <a:gd name="T4" fmla="+- 0 1057 1057"/>
                  <a:gd name="T5" fmla="*/ 1057 h 2494"/>
                  <a:gd name="T6" fmla="*/ 566 w 566"/>
                  <a:gd name="T7" fmla="+- 0 3550 1057"/>
                  <a:gd name="T8" fmla="*/ 3550 h 2494"/>
                  <a:gd name="T9" fmla="*/ 0 w 566"/>
                  <a:gd name="T10" fmla="+- 0 3550 1057"/>
                  <a:gd name="T11" fmla="*/ 3550 h 2494"/>
                  <a:gd name="T12" fmla="*/ 0 w 566"/>
                  <a:gd name="T13" fmla="+- 0 1057 1057"/>
                  <a:gd name="T14" fmla="*/ 1057 h 2494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2494">
                    <a:moveTo>
                      <a:pt x="0" y="0"/>
                    </a:moveTo>
                    <a:lnTo>
                      <a:pt x="566" y="0"/>
                    </a:lnTo>
                    <a:lnTo>
                      <a:pt x="566" y="2493"/>
                    </a:lnTo>
                    <a:lnTo>
                      <a:pt x="0" y="24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5A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155" y="-118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4E304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 Box 13"/>
              <p:cNvSpPr txBox="1">
                <a:spLocks noChangeArrowheads="1"/>
              </p:cNvSpPr>
              <p:nvPr/>
            </p:nvSpPr>
            <p:spPr bwMode="auto">
              <a:xfrm>
                <a:off x="141" y="1883"/>
                <a:ext cx="34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6123709" y="39381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4720001" y="3378064"/>
            <a:ext cx="466338" cy="1816434"/>
            <a:chOff x="0" y="-138"/>
            <a:chExt cx="566" cy="2860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0" y="228"/>
              <a:ext cx="566" cy="582"/>
              <a:chOff x="0" y="228"/>
              <a:chExt cx="566" cy="582"/>
            </a:xfrm>
          </p:grpSpPr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0" y="228"/>
                <a:ext cx="566" cy="582"/>
              </a:xfrm>
              <a:custGeom>
                <a:avLst/>
                <a:gdLst>
                  <a:gd name="T0" fmla="*/ 0 w 566"/>
                  <a:gd name="T1" fmla="+- 0 228 228"/>
                  <a:gd name="T2" fmla="*/ 228 h 582"/>
                  <a:gd name="T3" fmla="*/ 566 w 566"/>
                  <a:gd name="T4" fmla="+- 0 228 228"/>
                  <a:gd name="T5" fmla="*/ 228 h 582"/>
                  <a:gd name="T6" fmla="*/ 566 w 566"/>
                  <a:gd name="T7" fmla="+- 0 810 228"/>
                  <a:gd name="T8" fmla="*/ 810 h 582"/>
                  <a:gd name="T9" fmla="*/ 0 w 566"/>
                  <a:gd name="T10" fmla="+- 0 810 228"/>
                  <a:gd name="T11" fmla="*/ 810 h 582"/>
                  <a:gd name="T12" fmla="*/ 0 w 566"/>
                  <a:gd name="T13" fmla="+- 0 228 228"/>
                  <a:gd name="T14" fmla="*/ 228 h 58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582">
                    <a:moveTo>
                      <a:pt x="0" y="0"/>
                    </a:moveTo>
                    <a:lnTo>
                      <a:pt x="566" y="0"/>
                    </a:lnTo>
                    <a:lnTo>
                      <a:pt x="566" y="582"/>
                    </a:lnTo>
                    <a:lnTo>
                      <a:pt x="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0" y="-138"/>
              <a:ext cx="566" cy="2860"/>
              <a:chOff x="0" y="-138"/>
              <a:chExt cx="566" cy="2860"/>
            </a:xfrm>
          </p:grpSpPr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0" y="810"/>
                <a:ext cx="566" cy="1912"/>
              </a:xfrm>
              <a:custGeom>
                <a:avLst/>
                <a:gdLst>
                  <a:gd name="T0" fmla="*/ 0 w 566"/>
                  <a:gd name="T1" fmla="+- 0 810 810"/>
                  <a:gd name="T2" fmla="*/ 810 h 1912"/>
                  <a:gd name="T3" fmla="*/ 566 w 566"/>
                  <a:gd name="T4" fmla="+- 0 810 810"/>
                  <a:gd name="T5" fmla="*/ 810 h 1912"/>
                  <a:gd name="T6" fmla="*/ 566 w 566"/>
                  <a:gd name="T7" fmla="+- 0 2722 810"/>
                  <a:gd name="T8" fmla="*/ 2722 h 1912"/>
                  <a:gd name="T9" fmla="*/ 0 w 566"/>
                  <a:gd name="T10" fmla="+- 0 2722 810"/>
                  <a:gd name="T11" fmla="*/ 2722 h 1912"/>
                  <a:gd name="T12" fmla="*/ 0 w 566"/>
                  <a:gd name="T13" fmla="+- 0 810 810"/>
                  <a:gd name="T14" fmla="*/ 810 h 191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1912">
                    <a:moveTo>
                      <a:pt x="0" y="0"/>
                    </a:moveTo>
                    <a:lnTo>
                      <a:pt x="566" y="0"/>
                    </a:lnTo>
                    <a:lnTo>
                      <a:pt x="566" y="1912"/>
                    </a:lnTo>
                    <a:lnTo>
                      <a:pt x="0" y="19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5A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152" y="-138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4E304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Text Box 23"/>
              <p:cNvSpPr txBox="1">
                <a:spLocks noChangeArrowheads="1"/>
              </p:cNvSpPr>
              <p:nvPr/>
            </p:nvSpPr>
            <p:spPr bwMode="auto">
              <a:xfrm>
                <a:off x="195" y="1476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14616931" y="40725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5474651" y="3375851"/>
            <a:ext cx="484062" cy="1800252"/>
            <a:chOff x="0" y="-115"/>
            <a:chExt cx="566" cy="2834"/>
          </a:xfrm>
        </p:grpSpPr>
        <p:grpSp>
          <p:nvGrpSpPr>
            <p:cNvPr id="35" name="Group 36"/>
            <p:cNvGrpSpPr>
              <a:grpSpLocks/>
            </p:cNvGrpSpPr>
            <p:nvPr/>
          </p:nvGrpSpPr>
          <p:grpSpPr bwMode="auto">
            <a:xfrm>
              <a:off x="0" y="237"/>
              <a:ext cx="566" cy="477"/>
              <a:chOff x="0" y="237"/>
              <a:chExt cx="566" cy="477"/>
            </a:xfrm>
          </p:grpSpPr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0" y="237"/>
                <a:ext cx="566" cy="477"/>
              </a:xfrm>
              <a:custGeom>
                <a:avLst/>
                <a:gdLst>
                  <a:gd name="T0" fmla="*/ 0 w 566"/>
                  <a:gd name="T1" fmla="+- 0 226 226"/>
                  <a:gd name="T2" fmla="*/ 226 h 416"/>
                  <a:gd name="T3" fmla="*/ 566 w 566"/>
                  <a:gd name="T4" fmla="+- 0 226 226"/>
                  <a:gd name="T5" fmla="*/ 226 h 416"/>
                  <a:gd name="T6" fmla="*/ 566 w 566"/>
                  <a:gd name="T7" fmla="+- 0 641 226"/>
                  <a:gd name="T8" fmla="*/ 641 h 416"/>
                  <a:gd name="T9" fmla="*/ 0 w 566"/>
                  <a:gd name="T10" fmla="+- 0 641 226"/>
                  <a:gd name="T11" fmla="*/ 641 h 416"/>
                  <a:gd name="T12" fmla="*/ 0 w 566"/>
                  <a:gd name="T13" fmla="+- 0 226 226"/>
                  <a:gd name="T14" fmla="*/ 226 h 416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416">
                    <a:moveTo>
                      <a:pt x="0" y="0"/>
                    </a:moveTo>
                    <a:lnTo>
                      <a:pt x="566" y="0"/>
                    </a:lnTo>
                    <a:lnTo>
                      <a:pt x="566" y="415"/>
                    </a:lnTo>
                    <a:lnTo>
                      <a:pt x="0" y="4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32"/>
            <p:cNvGrpSpPr>
              <a:grpSpLocks/>
            </p:cNvGrpSpPr>
            <p:nvPr/>
          </p:nvGrpSpPr>
          <p:grpSpPr bwMode="auto">
            <a:xfrm>
              <a:off x="0" y="-115"/>
              <a:ext cx="566" cy="2834"/>
              <a:chOff x="0" y="-115"/>
              <a:chExt cx="566" cy="2834"/>
            </a:xfrm>
          </p:grpSpPr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0" y="641"/>
                <a:ext cx="566" cy="2078"/>
              </a:xfrm>
              <a:custGeom>
                <a:avLst/>
                <a:gdLst>
                  <a:gd name="T0" fmla="*/ 0 w 566"/>
                  <a:gd name="T1" fmla="+- 0 641 641"/>
                  <a:gd name="T2" fmla="*/ 641 h 2078"/>
                  <a:gd name="T3" fmla="*/ 566 w 566"/>
                  <a:gd name="T4" fmla="+- 0 641 641"/>
                  <a:gd name="T5" fmla="*/ 641 h 2078"/>
                  <a:gd name="T6" fmla="*/ 566 w 566"/>
                  <a:gd name="T7" fmla="+- 0 2719 641"/>
                  <a:gd name="T8" fmla="*/ 2719 h 2078"/>
                  <a:gd name="T9" fmla="*/ 0 w 566"/>
                  <a:gd name="T10" fmla="+- 0 2719 641"/>
                  <a:gd name="T11" fmla="*/ 2719 h 2078"/>
                  <a:gd name="T12" fmla="*/ 0 w 566"/>
                  <a:gd name="T13" fmla="+- 0 641 641"/>
                  <a:gd name="T14" fmla="*/ 641 h 207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2078">
                    <a:moveTo>
                      <a:pt x="0" y="0"/>
                    </a:moveTo>
                    <a:lnTo>
                      <a:pt x="566" y="0"/>
                    </a:lnTo>
                    <a:lnTo>
                      <a:pt x="566" y="2078"/>
                    </a:lnTo>
                    <a:lnTo>
                      <a:pt x="0" y="20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5A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157" y="-115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4E304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Text Box 33"/>
              <p:cNvSpPr txBox="1">
                <a:spLocks noChangeArrowheads="1"/>
              </p:cNvSpPr>
              <p:nvPr/>
            </p:nvSpPr>
            <p:spPr bwMode="auto">
              <a:xfrm>
                <a:off x="143" y="1438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200122" y="3856348"/>
            <a:ext cx="450374" cy="1311306"/>
            <a:chOff x="0" y="-118"/>
            <a:chExt cx="566" cy="2064"/>
          </a:xfrm>
        </p:grpSpPr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0" y="223"/>
              <a:ext cx="566" cy="748"/>
              <a:chOff x="0" y="223"/>
              <a:chExt cx="566" cy="748"/>
            </a:xfrm>
          </p:grpSpPr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0" y="223"/>
                <a:ext cx="566" cy="748"/>
              </a:xfrm>
              <a:custGeom>
                <a:avLst/>
                <a:gdLst>
                  <a:gd name="T0" fmla="*/ 0 w 566"/>
                  <a:gd name="T1" fmla="+- 0 223 223"/>
                  <a:gd name="T2" fmla="*/ 223 h 748"/>
                  <a:gd name="T3" fmla="*/ 566 w 566"/>
                  <a:gd name="T4" fmla="+- 0 223 223"/>
                  <a:gd name="T5" fmla="*/ 223 h 748"/>
                  <a:gd name="T6" fmla="*/ 566 w 566"/>
                  <a:gd name="T7" fmla="+- 0 971 223"/>
                  <a:gd name="T8" fmla="*/ 971 h 748"/>
                  <a:gd name="T9" fmla="*/ 0 w 566"/>
                  <a:gd name="T10" fmla="+- 0 971 223"/>
                  <a:gd name="T11" fmla="*/ 971 h 748"/>
                  <a:gd name="T12" fmla="*/ 0 w 566"/>
                  <a:gd name="T13" fmla="+- 0 223 223"/>
                  <a:gd name="T14" fmla="*/ 223 h 74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748">
                    <a:moveTo>
                      <a:pt x="0" y="0"/>
                    </a:moveTo>
                    <a:lnTo>
                      <a:pt x="566" y="0"/>
                    </a:lnTo>
                    <a:lnTo>
                      <a:pt x="566" y="748"/>
                    </a:lnTo>
                    <a:lnTo>
                      <a:pt x="0" y="7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42"/>
            <p:cNvGrpSpPr>
              <a:grpSpLocks/>
            </p:cNvGrpSpPr>
            <p:nvPr/>
          </p:nvGrpSpPr>
          <p:grpSpPr bwMode="auto">
            <a:xfrm>
              <a:off x="0" y="-118"/>
              <a:ext cx="566" cy="2064"/>
              <a:chOff x="0" y="-118"/>
              <a:chExt cx="566" cy="2064"/>
            </a:xfrm>
          </p:grpSpPr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0" y="948"/>
                <a:ext cx="566" cy="998"/>
              </a:xfrm>
              <a:custGeom>
                <a:avLst/>
                <a:gdLst>
                  <a:gd name="T0" fmla="*/ 0 w 566"/>
                  <a:gd name="T1" fmla="+- 0 971 971"/>
                  <a:gd name="T2" fmla="*/ 971 h 998"/>
                  <a:gd name="T3" fmla="*/ 566 w 566"/>
                  <a:gd name="T4" fmla="+- 0 971 971"/>
                  <a:gd name="T5" fmla="*/ 971 h 998"/>
                  <a:gd name="T6" fmla="*/ 566 w 566"/>
                  <a:gd name="T7" fmla="+- 0 1968 971"/>
                  <a:gd name="T8" fmla="*/ 1968 h 998"/>
                  <a:gd name="T9" fmla="*/ 0 w 566"/>
                  <a:gd name="T10" fmla="+- 0 1968 971"/>
                  <a:gd name="T11" fmla="*/ 1968 h 998"/>
                  <a:gd name="T12" fmla="*/ 0 w 566"/>
                  <a:gd name="T13" fmla="+- 0 971 971"/>
                  <a:gd name="T14" fmla="*/ 971 h 99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998">
                    <a:moveTo>
                      <a:pt x="0" y="0"/>
                    </a:moveTo>
                    <a:lnTo>
                      <a:pt x="566" y="0"/>
                    </a:lnTo>
                    <a:lnTo>
                      <a:pt x="566" y="997"/>
                    </a:lnTo>
                    <a:lnTo>
                      <a:pt x="0" y="9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5A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 Box 44"/>
              <p:cNvSpPr txBox="1">
                <a:spLocks noChangeArrowheads="1"/>
              </p:cNvSpPr>
              <p:nvPr/>
            </p:nvSpPr>
            <p:spPr bwMode="auto">
              <a:xfrm>
                <a:off x="166" y="-118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4E304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Text Box 43"/>
              <p:cNvSpPr txBox="1">
                <a:spLocks noChangeArrowheads="1"/>
              </p:cNvSpPr>
              <p:nvPr/>
            </p:nvSpPr>
            <p:spPr bwMode="auto">
              <a:xfrm>
                <a:off x="183" y="1195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5217662" y="43825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0" name="Group 51"/>
          <p:cNvGrpSpPr>
            <a:grpSpLocks/>
          </p:cNvGrpSpPr>
          <p:nvPr/>
        </p:nvGrpSpPr>
        <p:grpSpPr bwMode="auto">
          <a:xfrm>
            <a:off x="6890691" y="3935574"/>
            <a:ext cx="459824" cy="1230582"/>
            <a:chOff x="-19" y="-118"/>
            <a:chExt cx="566" cy="1939"/>
          </a:xfrm>
        </p:grpSpPr>
        <p:grpSp>
          <p:nvGrpSpPr>
            <p:cNvPr id="51" name="Group 56"/>
            <p:cNvGrpSpPr>
              <a:grpSpLocks/>
            </p:cNvGrpSpPr>
            <p:nvPr/>
          </p:nvGrpSpPr>
          <p:grpSpPr bwMode="auto">
            <a:xfrm>
              <a:off x="-19" y="237"/>
              <a:ext cx="566" cy="333"/>
              <a:chOff x="-19" y="237"/>
              <a:chExt cx="566" cy="333"/>
            </a:xfrm>
          </p:grpSpPr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-19" y="237"/>
                <a:ext cx="566" cy="333"/>
              </a:xfrm>
              <a:custGeom>
                <a:avLst/>
                <a:gdLst>
                  <a:gd name="T0" fmla="*/ 0 w 566"/>
                  <a:gd name="T1" fmla="+- 0 221 221"/>
                  <a:gd name="T2" fmla="*/ 221 h 333"/>
                  <a:gd name="T3" fmla="*/ 566 w 566"/>
                  <a:gd name="T4" fmla="+- 0 221 221"/>
                  <a:gd name="T5" fmla="*/ 221 h 333"/>
                  <a:gd name="T6" fmla="*/ 566 w 566"/>
                  <a:gd name="T7" fmla="+- 0 554 221"/>
                  <a:gd name="T8" fmla="*/ 554 h 333"/>
                  <a:gd name="T9" fmla="*/ 0 w 566"/>
                  <a:gd name="T10" fmla="+- 0 554 221"/>
                  <a:gd name="T11" fmla="*/ 554 h 333"/>
                  <a:gd name="T12" fmla="*/ 0 w 566"/>
                  <a:gd name="T13" fmla="+- 0 221 221"/>
                  <a:gd name="T14" fmla="*/ 221 h 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333">
                    <a:moveTo>
                      <a:pt x="0" y="0"/>
                    </a:moveTo>
                    <a:lnTo>
                      <a:pt x="566" y="0"/>
                    </a:lnTo>
                    <a:lnTo>
                      <a:pt x="566" y="333"/>
                    </a:lnTo>
                    <a:lnTo>
                      <a:pt x="0" y="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>
              <a:off x="-19" y="-118"/>
              <a:ext cx="566" cy="1939"/>
              <a:chOff x="-19" y="-118"/>
              <a:chExt cx="566" cy="1939"/>
            </a:xfrm>
          </p:grpSpPr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-19" y="574"/>
                <a:ext cx="566" cy="1247"/>
              </a:xfrm>
              <a:custGeom>
                <a:avLst/>
                <a:gdLst>
                  <a:gd name="T0" fmla="*/ 0 w 566"/>
                  <a:gd name="T1" fmla="+- 0 554 554"/>
                  <a:gd name="T2" fmla="*/ 554 h 1247"/>
                  <a:gd name="T3" fmla="*/ 566 w 566"/>
                  <a:gd name="T4" fmla="+- 0 554 554"/>
                  <a:gd name="T5" fmla="*/ 554 h 1247"/>
                  <a:gd name="T6" fmla="*/ 566 w 566"/>
                  <a:gd name="T7" fmla="+- 0 1800 554"/>
                  <a:gd name="T8" fmla="*/ 1800 h 1247"/>
                  <a:gd name="T9" fmla="*/ 0 w 566"/>
                  <a:gd name="T10" fmla="+- 0 1800 554"/>
                  <a:gd name="T11" fmla="*/ 1800 h 1247"/>
                  <a:gd name="T12" fmla="*/ 0 w 566"/>
                  <a:gd name="T13" fmla="+- 0 554 554"/>
                  <a:gd name="T14" fmla="*/ 554 h 1247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1247">
                    <a:moveTo>
                      <a:pt x="0" y="0"/>
                    </a:moveTo>
                    <a:lnTo>
                      <a:pt x="566" y="0"/>
                    </a:lnTo>
                    <a:lnTo>
                      <a:pt x="566" y="1246"/>
                    </a:lnTo>
                    <a:lnTo>
                      <a:pt x="0" y="12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5A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 Box 54"/>
              <p:cNvSpPr txBox="1">
                <a:spLocks noChangeArrowheads="1"/>
              </p:cNvSpPr>
              <p:nvPr/>
            </p:nvSpPr>
            <p:spPr bwMode="auto">
              <a:xfrm>
                <a:off x="165" y="-118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4E304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Text Box 53"/>
              <p:cNvSpPr txBox="1">
                <a:spLocks noChangeArrowheads="1"/>
              </p:cNvSpPr>
              <p:nvPr/>
            </p:nvSpPr>
            <p:spPr bwMode="auto">
              <a:xfrm>
                <a:off x="125" y="816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1 5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7" name="Rectangle 68"/>
          <p:cNvSpPr>
            <a:spLocks noChangeArrowheads="1"/>
          </p:cNvSpPr>
          <p:nvPr/>
        </p:nvSpPr>
        <p:spPr bwMode="auto">
          <a:xfrm>
            <a:off x="11277600" y="468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8" name="Group 61"/>
          <p:cNvGrpSpPr>
            <a:grpSpLocks/>
          </p:cNvGrpSpPr>
          <p:nvPr/>
        </p:nvGrpSpPr>
        <p:grpSpPr bwMode="auto">
          <a:xfrm>
            <a:off x="7556948" y="4136472"/>
            <a:ext cx="478897" cy="1029684"/>
            <a:chOff x="0" y="-144"/>
            <a:chExt cx="566" cy="1621"/>
          </a:xfrm>
        </p:grpSpPr>
        <p:grpSp>
          <p:nvGrpSpPr>
            <p:cNvPr id="59" name="Group 66"/>
            <p:cNvGrpSpPr>
              <a:grpSpLocks/>
            </p:cNvGrpSpPr>
            <p:nvPr/>
          </p:nvGrpSpPr>
          <p:grpSpPr bwMode="auto">
            <a:xfrm>
              <a:off x="0" y="230"/>
              <a:ext cx="566" cy="333"/>
              <a:chOff x="0" y="230"/>
              <a:chExt cx="566" cy="333"/>
            </a:xfrm>
          </p:grpSpPr>
          <p:sp>
            <p:nvSpPr>
              <p:cNvPr id="64" name="Freeform 67"/>
              <p:cNvSpPr>
                <a:spLocks/>
              </p:cNvSpPr>
              <p:nvPr/>
            </p:nvSpPr>
            <p:spPr bwMode="auto">
              <a:xfrm>
                <a:off x="0" y="230"/>
                <a:ext cx="566" cy="333"/>
              </a:xfrm>
              <a:custGeom>
                <a:avLst/>
                <a:gdLst>
                  <a:gd name="T0" fmla="*/ 0 w 566"/>
                  <a:gd name="T1" fmla="+- 0 230 230"/>
                  <a:gd name="T2" fmla="*/ 230 h 333"/>
                  <a:gd name="T3" fmla="*/ 566 w 566"/>
                  <a:gd name="T4" fmla="+- 0 230 230"/>
                  <a:gd name="T5" fmla="*/ 230 h 333"/>
                  <a:gd name="T6" fmla="*/ 566 w 566"/>
                  <a:gd name="T7" fmla="+- 0 562 230"/>
                  <a:gd name="T8" fmla="*/ 562 h 333"/>
                  <a:gd name="T9" fmla="*/ 0 w 566"/>
                  <a:gd name="T10" fmla="+- 0 562 230"/>
                  <a:gd name="T11" fmla="*/ 562 h 333"/>
                  <a:gd name="T12" fmla="*/ 0 w 566"/>
                  <a:gd name="T13" fmla="+- 0 230 230"/>
                  <a:gd name="T14" fmla="*/ 230 h 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333">
                    <a:moveTo>
                      <a:pt x="0" y="0"/>
                    </a:moveTo>
                    <a:lnTo>
                      <a:pt x="566" y="0"/>
                    </a:lnTo>
                    <a:lnTo>
                      <a:pt x="566" y="332"/>
                    </a:lnTo>
                    <a:lnTo>
                      <a:pt x="0" y="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62"/>
            <p:cNvGrpSpPr>
              <a:grpSpLocks/>
            </p:cNvGrpSpPr>
            <p:nvPr/>
          </p:nvGrpSpPr>
          <p:grpSpPr bwMode="auto">
            <a:xfrm>
              <a:off x="0" y="-144"/>
              <a:ext cx="566" cy="1621"/>
              <a:chOff x="0" y="-144"/>
              <a:chExt cx="566" cy="1621"/>
            </a:xfrm>
          </p:grpSpPr>
          <p:sp>
            <p:nvSpPr>
              <p:cNvPr id="61" name="Freeform 65"/>
              <p:cNvSpPr>
                <a:spLocks/>
              </p:cNvSpPr>
              <p:nvPr/>
            </p:nvSpPr>
            <p:spPr bwMode="auto">
              <a:xfrm>
                <a:off x="0" y="562"/>
                <a:ext cx="566" cy="915"/>
              </a:xfrm>
              <a:custGeom>
                <a:avLst/>
                <a:gdLst>
                  <a:gd name="T0" fmla="*/ 0 w 566"/>
                  <a:gd name="T1" fmla="+- 0 562 562"/>
                  <a:gd name="T2" fmla="*/ 562 h 915"/>
                  <a:gd name="T3" fmla="*/ 566 w 566"/>
                  <a:gd name="T4" fmla="+- 0 562 562"/>
                  <a:gd name="T5" fmla="*/ 562 h 915"/>
                  <a:gd name="T6" fmla="*/ 566 w 566"/>
                  <a:gd name="T7" fmla="+- 0 1477 562"/>
                  <a:gd name="T8" fmla="*/ 1477 h 915"/>
                  <a:gd name="T9" fmla="*/ 0 w 566"/>
                  <a:gd name="T10" fmla="+- 0 1477 562"/>
                  <a:gd name="T11" fmla="*/ 1477 h 915"/>
                  <a:gd name="T12" fmla="*/ 0 w 566"/>
                  <a:gd name="T13" fmla="+- 0 562 562"/>
                  <a:gd name="T14" fmla="*/ 562 h 91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566" h="915">
                    <a:moveTo>
                      <a:pt x="0" y="0"/>
                    </a:moveTo>
                    <a:lnTo>
                      <a:pt x="566" y="0"/>
                    </a:lnTo>
                    <a:lnTo>
                      <a:pt x="566" y="915"/>
                    </a:lnTo>
                    <a:lnTo>
                      <a:pt x="0" y="9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5A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Text Box 64"/>
              <p:cNvSpPr txBox="1">
                <a:spLocks noChangeArrowheads="1"/>
              </p:cNvSpPr>
              <p:nvPr/>
            </p:nvSpPr>
            <p:spPr bwMode="auto">
              <a:xfrm>
                <a:off x="179" y="-144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4E304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Text Box 63"/>
              <p:cNvSpPr txBox="1">
                <a:spLocks noChangeArrowheads="1"/>
              </p:cNvSpPr>
              <p:nvPr/>
            </p:nvSpPr>
            <p:spPr bwMode="auto">
              <a:xfrm>
                <a:off x="179" y="753"/>
                <a:ext cx="279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 rot="18609861">
            <a:off x="5826698" y="5627300"/>
            <a:ext cx="181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&amp;quot"/>
              </a:rPr>
              <a:t>Using technology for global learning</a:t>
            </a:r>
            <a:endParaRPr lang="en-US" sz="900" dirty="0">
              <a:latin typeface="&amp;quot"/>
            </a:endParaRPr>
          </a:p>
        </p:txBody>
      </p:sp>
      <p:sp>
        <p:nvSpPr>
          <p:cNvPr id="70" name="TextBox 69"/>
          <p:cNvSpPr txBox="1"/>
          <p:nvPr/>
        </p:nvSpPr>
        <p:spPr>
          <a:xfrm rot="18609861">
            <a:off x="3977434" y="5422742"/>
            <a:ext cx="1508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&amp;quot"/>
              </a:rPr>
              <a:t>Teaching abroad</a:t>
            </a:r>
            <a:endParaRPr lang="en-US" sz="900" dirty="0">
              <a:latin typeface="&amp;quot"/>
            </a:endParaRPr>
          </a:p>
        </p:txBody>
      </p:sp>
      <p:sp>
        <p:nvSpPr>
          <p:cNvPr id="71" name="TextBox 70"/>
          <p:cNvSpPr txBox="1"/>
          <p:nvPr/>
        </p:nvSpPr>
        <p:spPr>
          <a:xfrm rot="18609861">
            <a:off x="4503547" y="5635230"/>
            <a:ext cx="1508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&amp;quot"/>
              </a:rPr>
              <a:t>Internationalizing courses</a:t>
            </a:r>
            <a:endParaRPr lang="en-US" sz="900" dirty="0">
              <a:latin typeface="&amp;quot"/>
            </a:endParaRPr>
          </a:p>
        </p:txBody>
      </p:sp>
      <p:sp>
        <p:nvSpPr>
          <p:cNvPr id="72" name="TextBox 71"/>
          <p:cNvSpPr txBox="1"/>
          <p:nvPr/>
        </p:nvSpPr>
        <p:spPr>
          <a:xfrm rot="18609861">
            <a:off x="5288277" y="5558912"/>
            <a:ext cx="1508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&amp;quot"/>
              </a:rPr>
              <a:t>Improve language skills</a:t>
            </a:r>
            <a:endParaRPr lang="en-US" sz="900" dirty="0">
              <a:latin typeface="&amp;quot"/>
            </a:endParaRPr>
          </a:p>
        </p:txBody>
      </p:sp>
      <p:sp>
        <p:nvSpPr>
          <p:cNvPr id="73" name="TextBox 72"/>
          <p:cNvSpPr txBox="1"/>
          <p:nvPr/>
        </p:nvSpPr>
        <p:spPr>
          <a:xfrm rot="18609861">
            <a:off x="3069388" y="5494395"/>
            <a:ext cx="150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&amp;quot"/>
              </a:rPr>
              <a:t>Studying or conducting research abroad</a:t>
            </a:r>
            <a:endParaRPr lang="en-US" sz="900" dirty="0">
              <a:latin typeface="&amp;quot"/>
            </a:endParaRPr>
          </a:p>
        </p:txBody>
      </p:sp>
      <p:sp>
        <p:nvSpPr>
          <p:cNvPr id="74" name="TextBox 73"/>
          <p:cNvSpPr txBox="1"/>
          <p:nvPr/>
        </p:nvSpPr>
        <p:spPr>
          <a:xfrm rot="18420086">
            <a:off x="6573381" y="5692623"/>
            <a:ext cx="179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&amp;quot"/>
              </a:rPr>
              <a:t>Assessment of global learning outcomes</a:t>
            </a:r>
            <a:endParaRPr lang="en-US" sz="900" dirty="0">
              <a:latin typeface="&amp;quo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33965" y="2059744"/>
            <a:ext cx="6833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660066"/>
                </a:solidFill>
              </a:rPr>
              <a:t>Percentage of institutions offering faculty development funding, programs, and opportunities</a:t>
            </a:r>
            <a:endParaRPr lang="en-US" sz="900" b="1" dirty="0">
              <a:solidFill>
                <a:srgbClr val="660066"/>
              </a:solidFill>
            </a:endParaRPr>
          </a:p>
        </p:txBody>
      </p:sp>
      <p:grpSp>
        <p:nvGrpSpPr>
          <p:cNvPr id="77" name="Group 73"/>
          <p:cNvGrpSpPr>
            <a:grpSpLocks/>
          </p:cNvGrpSpPr>
          <p:nvPr/>
        </p:nvGrpSpPr>
        <p:grpSpPr bwMode="auto">
          <a:xfrm>
            <a:off x="7106674" y="2523787"/>
            <a:ext cx="93662" cy="95250"/>
            <a:chOff x="8869" y="124"/>
            <a:chExt cx="149" cy="150"/>
          </a:xfrm>
        </p:grpSpPr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8869" y="124"/>
              <a:ext cx="149" cy="150"/>
            </a:xfrm>
            <a:custGeom>
              <a:avLst/>
              <a:gdLst>
                <a:gd name="T0" fmla="+- 0 8869 8869"/>
                <a:gd name="T1" fmla="*/ T0 w 149"/>
                <a:gd name="T2" fmla="+- 0 124 124"/>
                <a:gd name="T3" fmla="*/ 124 h 150"/>
                <a:gd name="T4" fmla="+- 0 9018 8869"/>
                <a:gd name="T5" fmla="*/ T4 w 149"/>
                <a:gd name="T6" fmla="+- 0 124 124"/>
                <a:gd name="T7" fmla="*/ 124 h 150"/>
                <a:gd name="T8" fmla="+- 0 9018 8869"/>
                <a:gd name="T9" fmla="*/ T8 w 149"/>
                <a:gd name="T10" fmla="+- 0 273 124"/>
                <a:gd name="T11" fmla="*/ 273 h 150"/>
                <a:gd name="T12" fmla="+- 0 8869 8869"/>
                <a:gd name="T13" fmla="*/ T12 w 149"/>
                <a:gd name="T14" fmla="+- 0 273 124"/>
                <a:gd name="T15" fmla="*/ 273 h 150"/>
                <a:gd name="T16" fmla="+- 0 8869 8869"/>
                <a:gd name="T17" fmla="*/ T16 w 149"/>
                <a:gd name="T18" fmla="+- 0 124 124"/>
                <a:gd name="T19" fmla="*/ 124 h 1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49" h="150">
                  <a:moveTo>
                    <a:pt x="0" y="0"/>
                  </a:moveTo>
                  <a:lnTo>
                    <a:pt x="149" y="0"/>
                  </a:lnTo>
                  <a:lnTo>
                    <a:pt x="1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5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7707715" y="2454061"/>
            <a:ext cx="2000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32560" algn="r">
              <a:spcBef>
                <a:spcPts val="390"/>
              </a:spcBef>
              <a:tabLst>
                <a:tab pos="401320" algn="l"/>
              </a:tabLst>
            </a:pPr>
            <a:r>
              <a:rPr lang="en-US" sz="1000" spc="-35" dirty="0" smtClean="0">
                <a:latin typeface="Arial Narrow" panose="020B0606020202030204" pitchFamily="34" charset="0"/>
                <a:ea typeface="Book Antiqua" panose="02040602050305030304" pitchFamily="18" charset="0"/>
                <a:cs typeface="Times New Roman" panose="02020603050405020304" pitchFamily="18" charset="0"/>
              </a:rPr>
              <a:t>2</a:t>
            </a:r>
            <a:r>
              <a:rPr lang="en-US" sz="1000" spc="-45" dirty="0" smtClean="0">
                <a:latin typeface="Arial Narrow" panose="020B0606020202030204" pitchFamily="34" charset="0"/>
                <a:ea typeface="Book Antiqua" panose="02040602050305030304" pitchFamily="18" charset="0"/>
                <a:cs typeface="Times New Roman" panose="02020603050405020304" pitchFamily="18" charset="0"/>
              </a:rPr>
              <a:t>016</a:t>
            </a:r>
            <a:endParaRPr lang="en-US" sz="1000" dirty="0">
              <a:effectLst/>
              <a:latin typeface="Book Antiqua" panose="02040602050305030304" pitchFamily="18" charset="0"/>
              <a:ea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Group 75"/>
          <p:cNvGrpSpPr>
            <a:grpSpLocks/>
          </p:cNvGrpSpPr>
          <p:nvPr/>
        </p:nvGrpSpPr>
        <p:grpSpPr bwMode="auto">
          <a:xfrm>
            <a:off x="7778808" y="2530075"/>
            <a:ext cx="95250" cy="95250"/>
            <a:chOff x="9485" y="124"/>
            <a:chExt cx="149" cy="150"/>
          </a:xfrm>
        </p:grpSpPr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9485" y="124"/>
              <a:ext cx="149" cy="150"/>
            </a:xfrm>
            <a:custGeom>
              <a:avLst/>
              <a:gdLst>
                <a:gd name="T0" fmla="+- 0 9485 9485"/>
                <a:gd name="T1" fmla="*/ T0 w 149"/>
                <a:gd name="T2" fmla="+- 0 124 124"/>
                <a:gd name="T3" fmla="*/ 124 h 150"/>
                <a:gd name="T4" fmla="+- 0 9634 9485"/>
                <a:gd name="T5" fmla="*/ T4 w 149"/>
                <a:gd name="T6" fmla="+- 0 124 124"/>
                <a:gd name="T7" fmla="*/ 124 h 150"/>
                <a:gd name="T8" fmla="+- 0 9634 9485"/>
                <a:gd name="T9" fmla="*/ T8 w 149"/>
                <a:gd name="T10" fmla="+- 0 273 124"/>
                <a:gd name="T11" fmla="*/ 273 h 150"/>
                <a:gd name="T12" fmla="+- 0 9485 9485"/>
                <a:gd name="T13" fmla="*/ T12 w 149"/>
                <a:gd name="T14" fmla="+- 0 273 124"/>
                <a:gd name="T15" fmla="*/ 273 h 150"/>
                <a:gd name="T16" fmla="+- 0 9485 9485"/>
                <a:gd name="T17" fmla="*/ T16 w 149"/>
                <a:gd name="T18" fmla="+- 0 124 124"/>
                <a:gd name="T19" fmla="*/ 124 h 1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49" h="150">
                  <a:moveTo>
                    <a:pt x="0" y="0"/>
                  </a:moveTo>
                  <a:lnTo>
                    <a:pt x="149" y="0"/>
                  </a:lnTo>
                  <a:lnTo>
                    <a:pt x="1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7220087" y="2454590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</a:rPr>
              <a:t>2011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324491"/>
            <a:ext cx="2540000" cy="457200"/>
          </a:xfrm>
        </p:spPr>
        <p:txBody>
          <a:bodyPr/>
          <a:lstStyle/>
          <a:p>
            <a:fld id="{9ECC4109-6516-4FA9-A424-3285ECC3B5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1790700" y="228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of Institutional Mission</a:t>
            </a:r>
          </a:p>
        </p:txBody>
      </p:sp>
      <p:cxnSp>
        <p:nvCxnSpPr>
          <p:cNvPr id="134147" name="Straight Connector 4"/>
          <p:cNvCxnSpPr>
            <a:cxnSpLocks noChangeShapeType="1"/>
          </p:cNvCxnSpPr>
          <p:nvPr/>
        </p:nvCxnSpPr>
        <p:spPr bwMode="auto">
          <a:xfrm>
            <a:off x="5562600" y="1562100"/>
            <a:ext cx="0" cy="411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148" name="Picture 2" descr="C:\Users\motleyl\AppData\Local\Microsoft\Windows\Temporary Internet Files\Content.Outlook\WDY050OH\IvoryTowe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858963"/>
            <a:ext cx="23272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4" descr="C:\Users\motleyl\AppData\Local\Microsoft\Windows\Temporary Internet Files\Content.Outlook\WDY050OH\JHU_campus_map_illustration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39901"/>
            <a:ext cx="4648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E4DB11-8F22-4D74-AFA2-DDCB7BDBFBB0}" type="slidenum"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Content Placeholder 2"/>
          <p:cNvSpPr>
            <a:spLocks noGrp="1"/>
          </p:cNvSpPr>
          <p:nvPr>
            <p:ph idx="1"/>
          </p:nvPr>
        </p:nvSpPr>
        <p:spPr>
          <a:xfrm>
            <a:off x="914400" y="1314994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“The purpose of college is not just to transmit skills.  It is also to widen your horizons, to make you a better citizen, to help you evaluate information, to help you make your way through the world…..”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                                </a:t>
            </a:r>
            <a:r>
              <a:rPr lang="en-US" altLang="en-US" dirty="0"/>
              <a:t> </a:t>
            </a:r>
            <a:r>
              <a:rPr lang="en-US" altLang="en-US" dirty="0" smtClean="0"/>
              <a:t>        </a:t>
            </a:r>
            <a:r>
              <a:rPr lang="en-US" altLang="en-US" smtClean="0"/>
              <a:t>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                                </a:t>
            </a: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A2CA7A-390F-4805-86E8-8AED732F351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8" y="959535"/>
            <a:ext cx="10363200" cy="47209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Globalization</a:t>
            </a:r>
            <a:r>
              <a:rPr lang="en-US" dirty="0" smtClean="0"/>
              <a:t> – </a:t>
            </a:r>
            <a:r>
              <a:rPr lang="en-US" sz="1800" dirty="0" smtClean="0"/>
              <a:t>interaction among people and organizations of different nations, frequently driven by economic and political interests. This process impacts culture, political systems, economies, and the environment. It is not a new phenomenon but now a more intensive one. </a:t>
            </a:r>
            <a:br>
              <a:rPr lang="en-US" sz="1800" dirty="0" smtClean="0"/>
            </a:br>
            <a:endParaRPr lang="en-US" sz="400" dirty="0"/>
          </a:p>
          <a:p>
            <a:pPr marL="0" indent="0">
              <a:buNone/>
            </a:pPr>
            <a:r>
              <a:rPr lang="en-US" sz="2800" b="1" u="sng" dirty="0" smtClean="0"/>
              <a:t>Internationalization </a:t>
            </a:r>
            <a:r>
              <a:rPr lang="en-US" dirty="0" smtClean="0"/>
              <a:t>– </a:t>
            </a:r>
            <a:r>
              <a:rPr lang="en-US" sz="1800" dirty="0" smtClean="0"/>
              <a:t>the process of integrating an international, intercultural, or global dimension into the purpose, functions and delivery of higher education.</a:t>
            </a:r>
            <a:br>
              <a:rPr lang="en-US" sz="1800" dirty="0" smtClean="0"/>
            </a:br>
            <a:endParaRPr lang="en-US" sz="1000" dirty="0" smtClean="0"/>
          </a:p>
          <a:p>
            <a:endParaRPr lang="en-US" sz="400" dirty="0"/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Global Engagement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sz="1800" dirty="0" smtClean="0">
                <a:solidFill>
                  <a:srgbClr val="000000"/>
                </a:solidFill>
              </a:rPr>
              <a:t>the ways in which institutions of higher education reflect their relationship with the rest of the world through various dimensions of institutional activity.</a:t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000" dirty="0" smtClean="0">
              <a:solidFill>
                <a:srgbClr val="000000"/>
              </a:solidFill>
            </a:endParaRPr>
          </a:p>
          <a:p>
            <a:endParaRPr lang="en-US" sz="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Global Learning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sz="1800" dirty="0" smtClean="0">
                <a:solidFill>
                  <a:srgbClr val="000000"/>
                </a:solidFill>
              </a:rPr>
              <a:t>allows students to explore what connects them to the rest of the world; enables them to engage with complex international and global issues and examine links below their own lives and societies, cultures and issues throughout the world.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4109-6516-4FA9-A424-3285ECC3B5F9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4516" y="232224"/>
            <a:ext cx="510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4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428" y="2264022"/>
            <a:ext cx="7730398" cy="3353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951" y="231618"/>
            <a:ext cx="10363200" cy="1470025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Comprehensive Internationalization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4109-6516-4FA9-A424-3285ECC3B5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499"/>
          <a:stretch/>
        </p:blipFill>
        <p:spPr>
          <a:xfrm>
            <a:off x="2809703" y="2435628"/>
            <a:ext cx="7268519" cy="3385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404" y="238535"/>
            <a:ext cx="10363200" cy="1174628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Administrative Coordination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2211" y="2116432"/>
            <a:ext cx="740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660066"/>
                </a:solidFill>
              </a:rPr>
              <a:t>Percentage of institutions with a full-time administrator who oversees multiple internationalization activities or programs</a:t>
            </a:r>
            <a:endParaRPr lang="en-US" sz="900" b="1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4109-6516-4FA9-A424-3285ECC3B5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35527"/>
            <a:ext cx="10363200" cy="1143000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Study Abroad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02"/>
          <a:stretch/>
        </p:blipFill>
        <p:spPr>
          <a:xfrm>
            <a:off x="3230039" y="2543694"/>
            <a:ext cx="6607530" cy="2981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891" y="2050866"/>
            <a:ext cx="71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660066"/>
                </a:solidFill>
              </a:rPr>
              <a:t>Percentage of institutions indicating education abroad participation has increased, decreased, or remained the same in the last three years (2016)</a:t>
            </a:r>
            <a:endParaRPr lang="en-US" sz="900" b="1" dirty="0">
              <a:solidFill>
                <a:srgbClr val="66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4109-6516-4FA9-A424-3285ECC3B5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08" y="443985"/>
            <a:ext cx="10363200" cy="1143000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International Students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25"/>
          <a:stretch/>
        </p:blipFill>
        <p:spPr>
          <a:xfrm>
            <a:off x="3832168" y="2643446"/>
            <a:ext cx="5408815" cy="3390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3326" y="2346112"/>
            <a:ext cx="6966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7030A0"/>
                </a:solidFill>
              </a:rPr>
              <a:t>Percentage of institutions hiring overseas recruiters to recruit international students</a:t>
            </a:r>
            <a:endParaRPr lang="en-US" sz="900" b="1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4109-6516-4FA9-A424-3285ECC3B5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459" y="221405"/>
            <a:ext cx="10363200" cy="1143000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Internationalizing the Curriculum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42" t="11078" r="12276" b="42163"/>
          <a:stretch/>
        </p:blipFill>
        <p:spPr>
          <a:xfrm>
            <a:off x="2352502" y="2330893"/>
            <a:ext cx="8609302" cy="3143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8299" y="1928553"/>
            <a:ext cx="6076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7030A0"/>
                </a:solidFill>
              </a:rPr>
              <a:t>Percentage of institutions engaged in efforts to internationalize the undergraduate curriculum</a:t>
            </a:r>
            <a:endParaRPr lang="en-US" sz="9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4109-6516-4FA9-A424-3285ECC3B5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2" y="310342"/>
            <a:ext cx="10363200" cy="1143000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Faculty Awards and Tenure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080"/>
          <a:stretch/>
        </p:blipFill>
        <p:spPr>
          <a:xfrm>
            <a:off x="3984420" y="2709949"/>
            <a:ext cx="5880163" cy="307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474" y="2233486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660066"/>
                </a:solidFill>
              </a:rPr>
              <a:t>Percentage of institutions that consider international work or experience in promotion and tenure decisions and/or offer faculty awards for international activity</a:t>
            </a:r>
            <a:endParaRPr lang="en-US" sz="900" b="1"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4109-6516-4FA9-A424-3285ECC3B5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67600" y="5921375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9C8961-35C5-4E3E-81BB-B160DF65799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2389"/>
            <a:ext cx="8915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Global Learning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100" y="793751"/>
            <a:ext cx="85344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sz="1400" b="1" dirty="0">
                <a:cs typeface="Arial" charset="0"/>
              </a:rPr>
              <a:t>Knowledge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Knowledge of world geography, conditions, issues and events.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Awareness of the complexity and interdependency of world issues and events.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Understanding of historical forces that have shaped the current world system.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Knowledge of one’s own culture and history.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Understanding of the diversity of values, beliefs, ideas, and worldviews.</a:t>
            </a:r>
            <a:br>
              <a:rPr lang="en-US" sz="1400" dirty="0">
                <a:cs typeface="Arial" charset="0"/>
              </a:rPr>
            </a:br>
            <a:endParaRPr lang="en-US" sz="1400" dirty="0">
              <a:cs typeface="Arial" charset="0"/>
            </a:endParaRPr>
          </a:p>
          <a:p>
            <a:pPr lvl="1" eaLnBrk="1" hangingPunct="1">
              <a:defRPr/>
            </a:pPr>
            <a:r>
              <a:rPr lang="en-US" sz="1400" b="1" dirty="0">
                <a:cs typeface="Arial" charset="0"/>
              </a:rPr>
              <a:t>Skills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Technical skills to enhance students’ ability to learn about the world (e.g., research skills).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Critical and comparative thinking, including the ability to think creatively and integrate diverse cultural frames of reference.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Communication skills, including the ability to use another language effectively and interact with people from other cultures.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Coping and resiliency skills in unfamiliar and challenging situations.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1400" dirty="0">
              <a:cs typeface="Arial" charset="0"/>
            </a:endParaRPr>
          </a:p>
          <a:p>
            <a:pPr lvl="1" eaLnBrk="1" hangingPunct="1">
              <a:defRPr/>
            </a:pPr>
            <a:r>
              <a:rPr lang="en-US" sz="1400" b="1" dirty="0">
                <a:cs typeface="Arial" charset="0"/>
              </a:rPr>
              <a:t>Attitudes </a:t>
            </a:r>
            <a:endParaRPr lang="en-US" sz="1400" dirty="0">
              <a:cs typeface="Arial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Tolerance for ambiguity and unfamiliarity.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Respect for and appreciation of personal and cultural differences.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Empathy and the ability to see multiple </a:t>
            </a:r>
            <a:r>
              <a:rPr lang="en-US" sz="1400" u="sng" dirty="0">
                <a:cs typeface="Arial" charset="0"/>
              </a:rPr>
              <a:t>perspectives.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cs typeface="Arial" charset="0"/>
              </a:rPr>
              <a:t>Self-awareness about one’s own identity and culture.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1600" dirty="0">
              <a:cs typeface="Arial" charset="0"/>
            </a:endParaRPr>
          </a:p>
          <a:p>
            <a:pPr lvl="1" eaLnBrk="1" hangingPunct="1">
              <a:defRPr/>
            </a:pPr>
            <a:endParaRPr lang="en-US" sz="1600" dirty="0">
              <a:cs typeface="Arial" charset="0"/>
            </a:endParaRPr>
          </a:p>
        </p:txBody>
      </p:sp>
      <p:sp>
        <p:nvSpPr>
          <p:cNvPr id="147461" name="TextBox 4"/>
          <p:cNvSpPr txBox="1">
            <a:spLocks noChangeArrowheads="1"/>
          </p:cNvSpPr>
          <p:nvPr/>
        </p:nvSpPr>
        <p:spPr bwMode="auto">
          <a:xfrm>
            <a:off x="5943600" y="6149975"/>
            <a:ext cx="2743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Calibri" panose="020F0502020204030204" pitchFamily="34" charset="0"/>
                <a:cs typeface="Arial" panose="020B0604020202020204" pitchFamily="34" charset="0"/>
              </a:rPr>
              <a:t>American Council on Education  (ACE) </a:t>
            </a:r>
          </a:p>
        </p:txBody>
      </p:sp>
    </p:spTree>
    <p:extLst>
      <p:ext uri="{BB962C8B-B14F-4D97-AF65-F5344CB8AC3E}">
        <p14:creationId xmlns:p14="http://schemas.microsoft.com/office/powerpoint/2010/main" val="19962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CIGE Blank</Template>
  <TotalTime>496</TotalTime>
  <Words>404</Words>
  <Application>Microsoft Office PowerPoint</Application>
  <PresentationFormat>Widescreen</PresentationFormat>
  <Paragraphs>94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ＭＳ Ｐゴシック</vt:lpstr>
      <vt:lpstr>&amp;quot</vt:lpstr>
      <vt:lpstr>Arial</vt:lpstr>
      <vt:lpstr>Arial Narrow</vt:lpstr>
      <vt:lpstr>Book Antiqua</vt:lpstr>
      <vt:lpstr>Calibri</vt:lpstr>
      <vt:lpstr>Palatino Linotype</vt:lpstr>
      <vt:lpstr>Times New Roman</vt:lpstr>
      <vt:lpstr>Verdana</vt:lpstr>
      <vt:lpstr>7_Blank Presentation</vt:lpstr>
      <vt:lpstr>Globally Engaged Institutions: Lists of Initiatives or Institutional DNA?</vt:lpstr>
      <vt:lpstr>PowerPoint Presentation</vt:lpstr>
      <vt:lpstr>Comprehensive Internationalization</vt:lpstr>
      <vt:lpstr>Administrative Coordination</vt:lpstr>
      <vt:lpstr>Study Abroad</vt:lpstr>
      <vt:lpstr>International Students</vt:lpstr>
      <vt:lpstr>Internationalizing the Curriculum</vt:lpstr>
      <vt:lpstr>Faculty Awards and Tenure</vt:lpstr>
      <vt:lpstr>PowerPoint Presentation</vt:lpstr>
      <vt:lpstr>PowerPoint Presentation</vt:lpstr>
      <vt:lpstr>PowerPoint Presentation</vt:lpstr>
      <vt:lpstr>Faculty Development  </vt:lpstr>
      <vt:lpstr>Parameters of Institutional Mission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Motley, Lisa</dc:creator>
  <cp:lastModifiedBy>Carin Rodgers-Bronstein</cp:lastModifiedBy>
  <cp:revision>71</cp:revision>
  <cp:lastPrinted>2018-05-17T20:02:45Z</cp:lastPrinted>
  <dcterms:created xsi:type="dcterms:W3CDTF">2018-05-02T19:29:10Z</dcterms:created>
  <dcterms:modified xsi:type="dcterms:W3CDTF">2018-06-19T22:11:22Z</dcterms:modified>
</cp:coreProperties>
</file>