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2" r:id="rId3"/>
    <p:sldId id="268" r:id="rId4"/>
    <p:sldId id="269" r:id="rId5"/>
    <p:sldId id="271" r:id="rId6"/>
    <p:sldId id="272" r:id="rId7"/>
    <p:sldId id="270" r:id="rId8"/>
    <p:sldId id="273" r:id="rId9"/>
    <p:sldId id="274" r:id="rId10"/>
    <p:sldId id="258" r:id="rId11"/>
    <p:sldId id="275"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78" d="100"/>
          <a:sy n="78"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B44F4C-6F57-4CFF-BE4D-A9B303419C93}" type="datetimeFigureOut">
              <a:rPr lang="en-US" smtClean="0"/>
              <a:t>6/19/2018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3375F9-262E-4C27-BCAD-5072DCDE2880}" type="slidenum">
              <a:rPr lang="en-US" smtClean="0"/>
              <a:t>‹#›</a:t>
            </a:fld>
            <a:endParaRPr lang="en-US"/>
          </a:p>
        </p:txBody>
      </p:sp>
    </p:spTree>
    <p:extLst>
      <p:ext uri="{BB962C8B-B14F-4D97-AF65-F5344CB8AC3E}">
        <p14:creationId xmlns:p14="http://schemas.microsoft.com/office/powerpoint/2010/main" val="336561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375F9-262E-4C27-BCAD-5072DCDE2880}" type="slidenum">
              <a:rPr lang="en-US" smtClean="0"/>
              <a:t>1</a:t>
            </a:fld>
            <a:endParaRPr lang="en-US"/>
          </a:p>
        </p:txBody>
      </p:sp>
    </p:spTree>
    <p:extLst>
      <p:ext uri="{BB962C8B-B14F-4D97-AF65-F5344CB8AC3E}">
        <p14:creationId xmlns:p14="http://schemas.microsoft.com/office/powerpoint/2010/main" val="394960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3375F9-262E-4C27-BCAD-5072DCDE2880}" type="slidenum">
              <a:rPr lang="en-US" smtClean="0"/>
              <a:t>10</a:t>
            </a:fld>
            <a:endParaRPr lang="en-US"/>
          </a:p>
        </p:txBody>
      </p:sp>
    </p:spTree>
    <p:extLst>
      <p:ext uri="{BB962C8B-B14F-4D97-AF65-F5344CB8AC3E}">
        <p14:creationId xmlns:p14="http://schemas.microsoft.com/office/powerpoint/2010/main" val="90149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11</a:t>
            </a:fld>
            <a:endParaRPr lang="en-US"/>
          </a:p>
        </p:txBody>
      </p:sp>
    </p:spTree>
    <p:extLst>
      <p:ext uri="{BB962C8B-B14F-4D97-AF65-F5344CB8AC3E}">
        <p14:creationId xmlns:p14="http://schemas.microsoft.com/office/powerpoint/2010/main" val="40786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12</a:t>
            </a:fld>
            <a:endParaRPr lang="en-US"/>
          </a:p>
        </p:txBody>
      </p:sp>
    </p:spTree>
    <p:extLst>
      <p:ext uri="{BB962C8B-B14F-4D97-AF65-F5344CB8AC3E}">
        <p14:creationId xmlns:p14="http://schemas.microsoft.com/office/powerpoint/2010/main" val="415004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2</a:t>
            </a:fld>
            <a:endParaRPr lang="en-US"/>
          </a:p>
        </p:txBody>
      </p:sp>
    </p:spTree>
    <p:extLst>
      <p:ext uri="{BB962C8B-B14F-4D97-AF65-F5344CB8AC3E}">
        <p14:creationId xmlns:p14="http://schemas.microsoft.com/office/powerpoint/2010/main" val="198202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3</a:t>
            </a:fld>
            <a:endParaRPr lang="en-US"/>
          </a:p>
        </p:txBody>
      </p:sp>
    </p:spTree>
    <p:extLst>
      <p:ext uri="{BB962C8B-B14F-4D97-AF65-F5344CB8AC3E}">
        <p14:creationId xmlns:p14="http://schemas.microsoft.com/office/powerpoint/2010/main" val="35432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4</a:t>
            </a:fld>
            <a:endParaRPr lang="en-US"/>
          </a:p>
        </p:txBody>
      </p:sp>
    </p:spTree>
    <p:extLst>
      <p:ext uri="{BB962C8B-B14F-4D97-AF65-F5344CB8AC3E}">
        <p14:creationId xmlns:p14="http://schemas.microsoft.com/office/powerpoint/2010/main" val="71606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5</a:t>
            </a:fld>
            <a:endParaRPr lang="en-US"/>
          </a:p>
        </p:txBody>
      </p:sp>
    </p:spTree>
    <p:extLst>
      <p:ext uri="{BB962C8B-B14F-4D97-AF65-F5344CB8AC3E}">
        <p14:creationId xmlns:p14="http://schemas.microsoft.com/office/powerpoint/2010/main" val="399316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6</a:t>
            </a:fld>
            <a:endParaRPr lang="en-US"/>
          </a:p>
        </p:txBody>
      </p:sp>
    </p:spTree>
    <p:extLst>
      <p:ext uri="{BB962C8B-B14F-4D97-AF65-F5344CB8AC3E}">
        <p14:creationId xmlns:p14="http://schemas.microsoft.com/office/powerpoint/2010/main" val="296694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7</a:t>
            </a:fld>
            <a:endParaRPr lang="en-US"/>
          </a:p>
        </p:txBody>
      </p:sp>
    </p:spTree>
    <p:extLst>
      <p:ext uri="{BB962C8B-B14F-4D97-AF65-F5344CB8AC3E}">
        <p14:creationId xmlns:p14="http://schemas.microsoft.com/office/powerpoint/2010/main" val="308765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8</a:t>
            </a:fld>
            <a:endParaRPr lang="en-US"/>
          </a:p>
        </p:txBody>
      </p:sp>
    </p:spTree>
    <p:extLst>
      <p:ext uri="{BB962C8B-B14F-4D97-AF65-F5344CB8AC3E}">
        <p14:creationId xmlns:p14="http://schemas.microsoft.com/office/powerpoint/2010/main" val="276871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375F9-262E-4C27-BCAD-5072DCDE2880}" type="slidenum">
              <a:rPr lang="en-US" smtClean="0"/>
              <a:t>9</a:t>
            </a:fld>
            <a:endParaRPr lang="en-US"/>
          </a:p>
        </p:txBody>
      </p:sp>
    </p:spTree>
    <p:extLst>
      <p:ext uri="{BB962C8B-B14F-4D97-AF65-F5344CB8AC3E}">
        <p14:creationId xmlns:p14="http://schemas.microsoft.com/office/powerpoint/2010/main" val="411865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B7EB9-A5B0-407E-BD6F-511F1B966EDC}"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22149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7EB9-A5B0-407E-BD6F-511F1B966EDC}"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217627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7EB9-A5B0-407E-BD6F-511F1B966EDC}"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365612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7EB9-A5B0-407E-BD6F-511F1B966EDC}"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15521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0B7EB9-A5B0-407E-BD6F-511F1B966EDC}"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160561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B7EB9-A5B0-407E-BD6F-511F1B966EDC}"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350979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B7EB9-A5B0-407E-BD6F-511F1B966EDC}"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196629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B7EB9-A5B0-407E-BD6F-511F1B966EDC}"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302261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B7EB9-A5B0-407E-BD6F-511F1B966EDC}"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360962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B7EB9-A5B0-407E-BD6F-511F1B966EDC}"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126632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B7EB9-A5B0-407E-BD6F-511F1B966EDC}"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3E916-E27F-426F-AA2A-E577951AE290}" type="slidenum">
              <a:rPr lang="en-US" smtClean="0"/>
              <a:t>‹#›</a:t>
            </a:fld>
            <a:endParaRPr lang="en-US"/>
          </a:p>
        </p:txBody>
      </p:sp>
    </p:spTree>
    <p:extLst>
      <p:ext uri="{BB962C8B-B14F-4D97-AF65-F5344CB8AC3E}">
        <p14:creationId xmlns:p14="http://schemas.microsoft.com/office/powerpoint/2010/main" val="124785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B7EB9-A5B0-407E-BD6F-511F1B966EDC}" type="datetimeFigureOut">
              <a:rPr lang="en-US" smtClean="0"/>
              <a:t>6/19/2018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E916-E27F-426F-AA2A-E577951AE290}" type="slidenum">
              <a:rPr lang="en-US" smtClean="0"/>
              <a:t>‹#›</a:t>
            </a:fld>
            <a:endParaRPr lang="en-US"/>
          </a:p>
        </p:txBody>
      </p:sp>
    </p:spTree>
    <p:extLst>
      <p:ext uri="{BB962C8B-B14F-4D97-AF65-F5344CB8AC3E}">
        <p14:creationId xmlns:p14="http://schemas.microsoft.com/office/powerpoint/2010/main" val="1247638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7" name="Text Placeholder 6"/>
          <p:cNvSpPr>
            <a:spLocks noGrp="1"/>
          </p:cNvSpPr>
          <p:nvPr>
            <p:ph type="body" sz="half" idx="2"/>
          </p:nvPr>
        </p:nvSpPr>
        <p:spPr>
          <a:xfrm>
            <a:off x="593456" y="815772"/>
            <a:ext cx="4821179" cy="4514661"/>
          </a:xfrm>
        </p:spPr>
        <p:txBody>
          <a:bodyPr>
            <a:normAutofit/>
          </a:bodyPr>
          <a:lstStyle/>
          <a:p>
            <a:pPr marL="285750" indent="-285750">
              <a:buFont typeface="Arial" panose="020B0604020202020204" pitchFamily="34" charset="0"/>
              <a:buChar char="•"/>
            </a:pPr>
            <a:r>
              <a:rPr lang="en-US" sz="2400" dirty="0" smtClean="0"/>
              <a:t>Private Liberal Arts College in Central Iowa </a:t>
            </a:r>
          </a:p>
          <a:p>
            <a:pPr marL="285750" indent="-285750">
              <a:buFont typeface="Arial" panose="020B0604020202020204" pitchFamily="34" charset="0"/>
              <a:buChar char="•"/>
            </a:pPr>
            <a:r>
              <a:rPr lang="en-US" sz="2400" dirty="0" smtClean="0"/>
              <a:t>1650 Students (20% International Students)</a:t>
            </a:r>
          </a:p>
          <a:p>
            <a:pPr marL="285750" indent="-285750">
              <a:buFont typeface="Arial" panose="020B0604020202020204" pitchFamily="34" charset="0"/>
              <a:buChar char="•"/>
            </a:pPr>
            <a:r>
              <a:rPr lang="en-US" sz="2400" dirty="0" smtClean="0"/>
              <a:t>Need Blind Admission (and need met for all students)</a:t>
            </a:r>
          </a:p>
          <a:p>
            <a:pPr marL="285750" indent="-285750">
              <a:buFont typeface="Arial" panose="020B0604020202020204" pitchFamily="34" charset="0"/>
              <a:buChar char="•"/>
            </a:pPr>
            <a:r>
              <a:rPr lang="en-US" sz="2400" dirty="0" smtClean="0"/>
              <a:t>Social Justice roots and history </a:t>
            </a:r>
          </a:p>
          <a:p>
            <a:pPr marL="285750" indent="-285750">
              <a:buFont typeface="Arial" panose="020B0604020202020204" pitchFamily="34" charset="0"/>
              <a:buChar char="•"/>
            </a:pPr>
            <a:r>
              <a:rPr lang="en-US" sz="2400" dirty="0" smtClean="0"/>
              <a:t>60% of our students study abroad/away for the semester </a:t>
            </a:r>
          </a:p>
          <a:p>
            <a:pPr marL="285750" indent="-285750">
              <a:buFont typeface="Arial" panose="020B0604020202020204" pitchFamily="34" charset="0"/>
              <a:buChar char="•"/>
            </a:pPr>
            <a:r>
              <a:rPr lang="en-US" sz="2400" dirty="0" smtClean="0"/>
              <a:t>Faculty-Governance</a:t>
            </a:r>
          </a:p>
          <a:p>
            <a:pPr marL="285750" indent="-285750">
              <a:buFont typeface="Arial" panose="020B0604020202020204" pitchFamily="34" charset="0"/>
              <a:buChar char="•"/>
            </a:pPr>
            <a:endParaRPr lang="en-US" sz="2000" dirty="0" smtClean="0"/>
          </a:p>
          <a:p>
            <a:endParaRPr lang="en-US" sz="2000" dirty="0"/>
          </a:p>
        </p:txBody>
      </p:sp>
      <p:pic>
        <p:nvPicPr>
          <p:cNvPr id="1026" name="Picture 2" descr="Image result for grinnell colleg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92985" y="815772"/>
            <a:ext cx="5681745" cy="37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839788" y="457200"/>
            <a:ext cx="10112230" cy="810491"/>
          </a:xfrm>
        </p:spPr>
        <p:txBody>
          <a:bodyPr>
            <a:normAutofit/>
          </a:bodyPr>
          <a:lstStyle/>
          <a:p>
            <a:r>
              <a:rPr lang="en-US" sz="4000" dirty="0" smtClean="0"/>
              <a:t>Global Learning Goals- Next Steps </a:t>
            </a:r>
            <a:endParaRPr lang="en-US" sz="4000" dirty="0"/>
          </a:p>
        </p:txBody>
      </p:sp>
      <p:sp>
        <p:nvSpPr>
          <p:cNvPr id="7" name="Text Placeholder 6"/>
          <p:cNvSpPr>
            <a:spLocks noGrp="1"/>
          </p:cNvSpPr>
          <p:nvPr>
            <p:ph type="body" sz="half" idx="2"/>
          </p:nvPr>
        </p:nvSpPr>
        <p:spPr>
          <a:xfrm>
            <a:off x="839788" y="1267691"/>
            <a:ext cx="10112230" cy="4096158"/>
          </a:xfrm>
        </p:spPr>
        <p:txBody>
          <a:bodyPr>
            <a:normAutofit fontScale="62500" lnSpcReduction="20000"/>
          </a:bodyPr>
          <a:lstStyle/>
          <a:p>
            <a:r>
              <a:rPr lang="en-US" sz="2800" dirty="0"/>
              <a:t>Students pursuing global learning should develop the ability to:</a:t>
            </a:r>
          </a:p>
          <a:p>
            <a:endParaRPr lang="en-US" sz="2800" dirty="0"/>
          </a:p>
          <a:p>
            <a:pPr marL="457200" indent="-457200">
              <a:buFont typeface="Arial" panose="020B0604020202020204" pitchFamily="34" charset="0"/>
              <a:buChar char="•"/>
            </a:pPr>
            <a:r>
              <a:rPr lang="en-US" sz="2900" dirty="0"/>
              <a:t>Understand and experience a place outside of their home country, using a complex set of skills and knowledge that represents the diversity of learning experiences at Grinnell College, including the study of languages. “Place” can be defined broadly as a city, region, ecosystem, or other geographic entity, and it includes the people who reside in that location.</a:t>
            </a:r>
          </a:p>
          <a:p>
            <a:pPr marL="457200" indent="-457200">
              <a:buFont typeface="Arial" panose="020B0604020202020204" pitchFamily="34" charset="0"/>
              <a:buChar char="•"/>
            </a:pPr>
            <a:r>
              <a:rPr lang="en-US" sz="2900" dirty="0"/>
              <a:t>Understand a global process or system (e.g. climate change and sustainability, migration, development, international trade, linguistic patterns, religious practices, literary or artistic traditions, colonialism) that connects different places in the world.</a:t>
            </a:r>
          </a:p>
          <a:p>
            <a:pPr marL="457200" indent="-457200">
              <a:buFont typeface="Arial" panose="020B0604020202020204" pitchFamily="34" charset="0"/>
              <a:buChar char="•"/>
            </a:pPr>
            <a:r>
              <a:rPr lang="en-US" sz="2900" dirty="0"/>
              <a:t>Identify a topic, issue, practice, custom, idea and/or historical debate on which people in different parts of the world have varying opinions or attitudes and ways of expressing them, and then be able to explain the reasons behind these differences.</a:t>
            </a:r>
          </a:p>
          <a:p>
            <a:pPr marL="457200" indent="-457200">
              <a:buFont typeface="Arial" panose="020B0604020202020204" pitchFamily="34" charset="0"/>
              <a:buChar char="•"/>
            </a:pPr>
            <a:r>
              <a:rPr lang="en-US" sz="2900" dirty="0"/>
              <a:t>Understand their home or home country in global terms. That is, students should understand the relationships between the home country and other places in the world, and students should recognize how particular characteristics of the home country are practiced differently in other places.</a:t>
            </a:r>
          </a:p>
          <a:p>
            <a:pPr marL="457200" indent="-457200">
              <a:buFont typeface="Arial" panose="020B0604020202020204" pitchFamily="34" charset="0"/>
              <a:buChar char="•"/>
            </a:pPr>
            <a:r>
              <a:rPr lang="en-US" sz="2900" dirty="0"/>
              <a:t>Navigate societies, work in cultures, and understand and speak languages other than their own. </a:t>
            </a:r>
          </a:p>
        </p:txBody>
      </p:sp>
    </p:spTree>
    <p:extLst>
      <p:ext uri="{BB962C8B-B14F-4D97-AF65-F5344CB8AC3E}">
        <p14:creationId xmlns:p14="http://schemas.microsoft.com/office/powerpoint/2010/main" val="192130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249382" y="457200"/>
            <a:ext cx="11870574" cy="714885"/>
          </a:xfrm>
        </p:spPr>
        <p:txBody>
          <a:bodyPr>
            <a:noAutofit/>
          </a:bodyPr>
          <a:lstStyle/>
          <a:p>
            <a:r>
              <a:rPr lang="en-US" sz="4000" dirty="0" smtClean="0"/>
              <a:t>Road to Comprehensive Internationalization at Grinnell </a:t>
            </a:r>
            <a:endParaRPr lang="en-US" sz="4000" dirty="0"/>
          </a:p>
        </p:txBody>
      </p:sp>
      <p:sp>
        <p:nvSpPr>
          <p:cNvPr id="7" name="Text Placeholder 6"/>
          <p:cNvSpPr>
            <a:spLocks noGrp="1"/>
          </p:cNvSpPr>
          <p:nvPr>
            <p:ph type="body" sz="half" idx="2"/>
          </p:nvPr>
        </p:nvSpPr>
        <p:spPr>
          <a:xfrm>
            <a:off x="249383" y="1415148"/>
            <a:ext cx="5694218" cy="3811588"/>
          </a:xfrm>
        </p:spPr>
        <p:txBody>
          <a:bodyPr>
            <a:normAutofit/>
          </a:bodyPr>
          <a:lstStyle/>
          <a:p>
            <a:r>
              <a:rPr lang="en-US" sz="3200" dirty="0" smtClean="0"/>
              <a:t>5 Strategic Priorities </a:t>
            </a:r>
            <a:endParaRPr lang="en-US" sz="3200" dirty="0"/>
          </a:p>
          <a:p>
            <a:pPr marL="457200" indent="-457200">
              <a:buFont typeface="Arial" panose="020B0604020202020204" pitchFamily="34" charset="0"/>
              <a:buChar char="•"/>
            </a:pPr>
            <a:r>
              <a:rPr lang="en-US" sz="2800" dirty="0"/>
              <a:t>International Students </a:t>
            </a:r>
          </a:p>
          <a:p>
            <a:pPr marL="457200" indent="-457200">
              <a:buFont typeface="Arial" panose="020B0604020202020204" pitchFamily="34" charset="0"/>
              <a:buChar char="•"/>
            </a:pPr>
            <a:r>
              <a:rPr lang="en-US" sz="2800" dirty="0" smtClean="0"/>
              <a:t>Study </a:t>
            </a:r>
            <a:r>
              <a:rPr lang="en-US" sz="2800" dirty="0"/>
              <a:t>Abroad </a:t>
            </a:r>
          </a:p>
          <a:p>
            <a:pPr marL="457200" indent="-457200">
              <a:buFont typeface="Arial" panose="020B0604020202020204" pitchFamily="34" charset="0"/>
              <a:buChar char="•"/>
            </a:pPr>
            <a:r>
              <a:rPr lang="en-US" sz="2800" dirty="0" smtClean="0"/>
              <a:t>Curriculum </a:t>
            </a:r>
            <a:endParaRPr lang="en-US" sz="2800" dirty="0"/>
          </a:p>
          <a:p>
            <a:pPr marL="457200" indent="-457200">
              <a:buFont typeface="Arial" panose="020B0604020202020204" pitchFamily="34" charset="0"/>
              <a:buChar char="•"/>
            </a:pPr>
            <a:r>
              <a:rPr lang="en-US" sz="2800" dirty="0" smtClean="0"/>
              <a:t>Co-curricular </a:t>
            </a:r>
            <a:r>
              <a:rPr lang="en-US" sz="2800" dirty="0"/>
              <a:t>activities </a:t>
            </a:r>
          </a:p>
          <a:p>
            <a:pPr marL="457200" indent="-457200">
              <a:buFont typeface="Arial" panose="020B0604020202020204" pitchFamily="34" charset="0"/>
              <a:buChar char="•"/>
            </a:pPr>
            <a:r>
              <a:rPr lang="en-US" sz="2800" dirty="0" smtClean="0"/>
              <a:t>External </a:t>
            </a:r>
            <a:r>
              <a:rPr lang="en-US" sz="2800" dirty="0"/>
              <a:t>Partnerships </a:t>
            </a:r>
          </a:p>
          <a:p>
            <a:endParaRPr lang="en-US" sz="2800" dirty="0"/>
          </a:p>
        </p:txBody>
      </p:sp>
      <p:pic>
        <p:nvPicPr>
          <p:cNvPr id="8" name="Picture 2" descr="http://www.acenet.edu/news-room/PublishingImages/600x260-comprehensive-international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927" y="1686268"/>
            <a:ext cx="6017053" cy="26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24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6834" y="101163"/>
            <a:ext cx="2094759" cy="1974127"/>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1800" dirty="0" smtClean="0"/>
              <a:t>Study Abroad</a:t>
            </a:r>
            <a:endParaRPr lang="en-US" sz="1800" dirty="0"/>
          </a:p>
        </p:txBody>
      </p:sp>
      <p:sp>
        <p:nvSpPr>
          <p:cNvPr id="5" name="Oval 4"/>
          <p:cNvSpPr/>
          <p:nvPr/>
        </p:nvSpPr>
        <p:spPr>
          <a:xfrm>
            <a:off x="7271428" y="176514"/>
            <a:ext cx="2877048" cy="2633187"/>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Faculty Governance/</a:t>
            </a:r>
          </a:p>
          <a:p>
            <a:pPr algn="ctr"/>
            <a:r>
              <a:rPr lang="en-US" dirty="0" smtClean="0"/>
              <a:t>Administration</a:t>
            </a:r>
            <a:endParaRPr lang="en-US" dirty="0"/>
          </a:p>
        </p:txBody>
      </p:sp>
      <p:sp>
        <p:nvSpPr>
          <p:cNvPr id="6" name="Oval 5"/>
          <p:cNvSpPr/>
          <p:nvPr/>
        </p:nvSpPr>
        <p:spPr>
          <a:xfrm>
            <a:off x="922443" y="3919652"/>
            <a:ext cx="1681293" cy="1657605"/>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International Student Enrollment (Student Affairs)</a:t>
            </a:r>
            <a:endParaRPr lang="en-US" sz="1400" dirty="0"/>
          </a:p>
        </p:txBody>
      </p:sp>
      <p:sp>
        <p:nvSpPr>
          <p:cNvPr id="7" name="Oval 6"/>
          <p:cNvSpPr/>
          <p:nvPr/>
        </p:nvSpPr>
        <p:spPr>
          <a:xfrm>
            <a:off x="7875562" y="4444326"/>
            <a:ext cx="1176266" cy="988776"/>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Exchange Partnerships</a:t>
            </a:r>
            <a:endParaRPr lang="en-US" sz="1000" dirty="0"/>
          </a:p>
        </p:txBody>
      </p:sp>
      <p:sp>
        <p:nvSpPr>
          <p:cNvPr id="8" name="Subtitle 7"/>
          <p:cNvSpPr>
            <a:spLocks noGrp="1"/>
          </p:cNvSpPr>
          <p:nvPr>
            <p:ph type="subTitle" idx="1"/>
          </p:nvPr>
        </p:nvSpPr>
        <p:spPr>
          <a:xfrm>
            <a:off x="5176299" y="125701"/>
            <a:ext cx="1498821" cy="1517567"/>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1200" dirty="0" smtClean="0"/>
              <a:t>Co-Curricular</a:t>
            </a:r>
            <a:endParaRPr lang="en-US" sz="1200" dirty="0"/>
          </a:p>
        </p:txBody>
      </p:sp>
      <p:sp>
        <p:nvSpPr>
          <p:cNvPr id="9" name="Oval 8"/>
          <p:cNvSpPr/>
          <p:nvPr/>
        </p:nvSpPr>
        <p:spPr>
          <a:xfrm>
            <a:off x="4502275" y="2296572"/>
            <a:ext cx="2769153" cy="2727298"/>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Student Learning </a:t>
            </a:r>
            <a:endParaRPr lang="en-US" sz="2000" dirty="0"/>
          </a:p>
        </p:txBody>
      </p:sp>
      <p:sp>
        <p:nvSpPr>
          <p:cNvPr id="11" name="Left-Right Arrow 10"/>
          <p:cNvSpPr/>
          <p:nvPr/>
        </p:nvSpPr>
        <p:spPr>
          <a:xfrm>
            <a:off x="3046613" y="6289964"/>
            <a:ext cx="1371600" cy="381000"/>
          </a:xfrm>
          <a:prstGeom prst="leftRightArrow">
            <a:avLst/>
          </a:prstGeom>
          <a:solidFill>
            <a:srgbClr val="CD8035"/>
          </a:solidFill>
          <a:ln>
            <a:solidFill>
              <a:srgbClr val="9C3D21"/>
            </a:solidFill>
          </a:ln>
          <a:scene3d>
            <a:camera prst="orthographicFront"/>
            <a:lightRig rig="sunset" dir="t"/>
          </a:scene3d>
          <a:sp3d>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7486485" y="6289964"/>
            <a:ext cx="1371600" cy="381000"/>
          </a:xfrm>
          <a:prstGeom prst="leftRightArrow">
            <a:avLst/>
          </a:prstGeom>
          <a:solidFill>
            <a:srgbClr val="CD8035"/>
          </a:solidFill>
          <a:ln>
            <a:solidFill>
              <a:srgbClr val="9C3D21"/>
            </a:solidFill>
          </a:ln>
          <a:scene3d>
            <a:camera prst="orthographicFront"/>
            <a:lightRig rig="sunset" dir="t"/>
          </a:scene3d>
          <a:sp3d>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xmlns="" id="{E7F997DC-7786-41EE-A29E-20B463B06868}"/>
              </a:ext>
            </a:extLst>
          </p:cNvPr>
          <p:cNvSpPr txBox="1">
            <a:spLocks/>
          </p:cNvSpPr>
          <p:nvPr/>
        </p:nvSpPr>
        <p:spPr>
          <a:xfrm>
            <a:off x="4801985" y="6213764"/>
            <a:ext cx="2076285" cy="914400"/>
          </a:xfrm>
          <a:prstGeom prst="rect">
            <a:avLst/>
          </a:prstGeom>
        </p:spPr>
        <p:txBody>
          <a:bodyPr vert="horz">
            <a:normAutofit/>
            <a:scene3d>
              <a:camera prst="orthographicFront"/>
              <a:lightRig rig="sunrise" dir="t"/>
            </a:scene3d>
            <a:sp3d extrusionH="57150">
              <a:bevelT w="38100" h="38100" prst="relaxedInset"/>
            </a:sp3d>
          </a:bodyPr>
          <a:lstStyle>
            <a:lvl1pPr marL="411480" indent="-342900" algn="l"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68580" indent="0" algn="ctr">
              <a:buNone/>
            </a:pPr>
            <a:r>
              <a:rPr lang="en-US" sz="2600" dirty="0" smtClean="0">
                <a:solidFill>
                  <a:schemeClr val="tx2"/>
                </a:solidFill>
              </a:rPr>
              <a:t>Diplomacy</a:t>
            </a:r>
          </a:p>
        </p:txBody>
      </p:sp>
      <p:sp>
        <p:nvSpPr>
          <p:cNvPr id="15" name="Text Placeholder 3">
            <a:extLst>
              <a:ext uri="{FF2B5EF4-FFF2-40B4-BE49-F238E27FC236}">
                <a16:creationId xmlns:a16="http://schemas.microsoft.com/office/drawing/2014/main" xmlns="" id="{E7F997DC-7786-41EE-A29E-20B463B06868}"/>
              </a:ext>
            </a:extLst>
          </p:cNvPr>
          <p:cNvSpPr txBox="1">
            <a:spLocks/>
          </p:cNvSpPr>
          <p:nvPr/>
        </p:nvSpPr>
        <p:spPr>
          <a:xfrm>
            <a:off x="453990" y="6213764"/>
            <a:ext cx="2076285" cy="914400"/>
          </a:xfrm>
          <a:prstGeom prst="rect">
            <a:avLst/>
          </a:prstGeom>
        </p:spPr>
        <p:txBody>
          <a:bodyPr vert="horz">
            <a:normAutofit/>
            <a:scene3d>
              <a:camera prst="orthographicFront"/>
              <a:lightRig rig="sunrise" dir="t"/>
            </a:scene3d>
            <a:sp3d extrusionH="57150">
              <a:bevelT w="38100" h="38100" prst="relaxedInset"/>
            </a:sp3d>
          </a:bodyPr>
          <a:lstStyle>
            <a:lvl1pPr marL="411480" indent="-342900" algn="l"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68580" indent="0" algn="ctr">
              <a:buNone/>
            </a:pPr>
            <a:r>
              <a:rPr lang="en-US" sz="2600" dirty="0" smtClean="0">
                <a:solidFill>
                  <a:schemeClr val="tx2"/>
                </a:solidFill>
              </a:rPr>
              <a:t>Positionality</a:t>
            </a:r>
          </a:p>
        </p:txBody>
      </p:sp>
      <p:sp>
        <p:nvSpPr>
          <p:cNvPr id="16" name="Text Placeholder 3">
            <a:extLst>
              <a:ext uri="{FF2B5EF4-FFF2-40B4-BE49-F238E27FC236}">
                <a16:creationId xmlns:a16="http://schemas.microsoft.com/office/drawing/2014/main" xmlns="" id="{E7F997DC-7786-41EE-A29E-20B463B06868}"/>
              </a:ext>
            </a:extLst>
          </p:cNvPr>
          <p:cNvSpPr txBox="1">
            <a:spLocks/>
          </p:cNvSpPr>
          <p:nvPr/>
        </p:nvSpPr>
        <p:spPr>
          <a:xfrm>
            <a:off x="9466300" y="6213764"/>
            <a:ext cx="2076285" cy="914400"/>
          </a:xfrm>
          <a:prstGeom prst="rect">
            <a:avLst/>
          </a:prstGeom>
        </p:spPr>
        <p:txBody>
          <a:bodyPr vert="horz">
            <a:normAutofit/>
            <a:scene3d>
              <a:camera prst="orthographicFront"/>
              <a:lightRig rig="sunrise" dir="t"/>
            </a:scene3d>
            <a:sp3d extrusionH="57150">
              <a:bevelT w="38100" h="38100" prst="relaxedInset"/>
            </a:sp3d>
          </a:bodyPr>
          <a:lstStyle>
            <a:lvl1pPr marL="411480" indent="-342900" algn="l"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68580" indent="0" algn="ctr">
              <a:buNone/>
            </a:pPr>
            <a:r>
              <a:rPr lang="en-US" sz="2600" dirty="0" smtClean="0">
                <a:solidFill>
                  <a:schemeClr val="tx2"/>
                </a:solidFill>
              </a:rPr>
              <a:t>Relationships</a:t>
            </a:r>
          </a:p>
        </p:txBody>
      </p:sp>
      <p:sp>
        <p:nvSpPr>
          <p:cNvPr id="19" name="Subtitle 7"/>
          <p:cNvSpPr txBox="1">
            <a:spLocks/>
          </p:cNvSpPr>
          <p:nvPr/>
        </p:nvSpPr>
        <p:spPr>
          <a:xfrm>
            <a:off x="231554" y="2156734"/>
            <a:ext cx="1275957" cy="1305933"/>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1400" dirty="0" smtClean="0"/>
              <a:t>Curricular</a:t>
            </a:r>
            <a:endParaRPr lang="en-US" sz="1400" dirty="0"/>
          </a:p>
        </p:txBody>
      </p:sp>
      <p:sp>
        <p:nvSpPr>
          <p:cNvPr id="21" name="Subtitle 7"/>
          <p:cNvSpPr txBox="1">
            <a:spLocks/>
          </p:cNvSpPr>
          <p:nvPr/>
        </p:nvSpPr>
        <p:spPr>
          <a:xfrm>
            <a:off x="9938037" y="2843657"/>
            <a:ext cx="1753839" cy="1633128"/>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1400" dirty="0" smtClean="0"/>
              <a:t>Senior Leadership</a:t>
            </a:r>
            <a:endParaRPr lang="en-US" sz="1400" dirty="0"/>
          </a:p>
        </p:txBody>
      </p:sp>
      <p:cxnSp>
        <p:nvCxnSpPr>
          <p:cNvPr id="17" name="Straight Arrow Connector 16"/>
          <p:cNvCxnSpPr/>
          <p:nvPr/>
        </p:nvCxnSpPr>
        <p:spPr>
          <a:xfrm>
            <a:off x="3215524" y="2111315"/>
            <a:ext cx="1244205" cy="89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621408" y="1396421"/>
            <a:ext cx="574242" cy="54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86487" y="3792772"/>
            <a:ext cx="2451550" cy="7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7017153" y="4487123"/>
            <a:ext cx="938664" cy="15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03736" y="3886233"/>
            <a:ext cx="1814477" cy="682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Subtitle 7"/>
          <p:cNvSpPr txBox="1">
            <a:spLocks/>
          </p:cNvSpPr>
          <p:nvPr/>
        </p:nvSpPr>
        <p:spPr>
          <a:xfrm>
            <a:off x="3360168" y="4715269"/>
            <a:ext cx="1435307" cy="1435665"/>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1200" dirty="0" smtClean="0"/>
              <a:t>Institute for Global Engagement (</a:t>
            </a:r>
            <a:r>
              <a:rPr lang="en-US" sz="1200" dirty="0" err="1" smtClean="0"/>
              <a:t>Acad</a:t>
            </a:r>
            <a:r>
              <a:rPr lang="en-US" sz="1200" dirty="0" smtClean="0"/>
              <a:t> Affairs)</a:t>
            </a:r>
            <a:endParaRPr lang="en-US" sz="1200" dirty="0"/>
          </a:p>
        </p:txBody>
      </p:sp>
      <p:cxnSp>
        <p:nvCxnSpPr>
          <p:cNvPr id="46" name="Straight Arrow Connector 45"/>
          <p:cNvCxnSpPr/>
          <p:nvPr/>
        </p:nvCxnSpPr>
        <p:spPr>
          <a:xfrm flipH="1">
            <a:off x="5898200" y="1622444"/>
            <a:ext cx="33509" cy="573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413990" y="1187610"/>
            <a:ext cx="1681712" cy="3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9545921" y="2598601"/>
            <a:ext cx="480412" cy="657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44948" y="2489234"/>
            <a:ext cx="403528" cy="63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458135" y="1971617"/>
            <a:ext cx="379939" cy="32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3289725" y="1568192"/>
            <a:ext cx="3939157" cy="235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 idx="3"/>
          </p:cNvCxnSpPr>
          <p:nvPr/>
        </p:nvCxnSpPr>
        <p:spPr>
          <a:xfrm flipH="1">
            <a:off x="1622091" y="2424080"/>
            <a:ext cx="6070671" cy="511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347844" y="2804850"/>
            <a:ext cx="1490" cy="148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290386" y="2603553"/>
            <a:ext cx="693379" cy="39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260170" y="2770599"/>
            <a:ext cx="959895" cy="2253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477735" y="2156734"/>
            <a:ext cx="720678" cy="61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9149980" y="4510383"/>
            <a:ext cx="1774723" cy="1746107"/>
          </a:xfrm>
          <a:prstGeom prst="ellipse">
            <a:avLst/>
          </a:prstGeom>
          <a:solidFill>
            <a:schemeClr val="tx2">
              <a:lumMod val="95000"/>
            </a:schemeClr>
          </a:solidFill>
          <a:scene3d>
            <a:camera prst="orthographicFront"/>
            <a:lightRig rig="flood" dir="t">
              <a:rot lat="0" lon="0" rev="90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Admissions/</a:t>
            </a:r>
          </a:p>
          <a:p>
            <a:pPr algn="ctr"/>
            <a:r>
              <a:rPr lang="en-US" sz="1400" dirty="0" smtClean="0"/>
              <a:t>Development/Alumni</a:t>
            </a:r>
          </a:p>
        </p:txBody>
      </p:sp>
      <p:cxnSp>
        <p:nvCxnSpPr>
          <p:cNvPr id="64" name="Straight Arrow Connector 63"/>
          <p:cNvCxnSpPr/>
          <p:nvPr/>
        </p:nvCxnSpPr>
        <p:spPr>
          <a:xfrm flipV="1">
            <a:off x="4518770" y="4748454"/>
            <a:ext cx="283215" cy="128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10772869" y="4510383"/>
            <a:ext cx="14666" cy="557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4970346" y="5757632"/>
            <a:ext cx="4169380" cy="5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776584" y="5577257"/>
            <a:ext cx="2916178" cy="19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227782" y="1528733"/>
            <a:ext cx="3031521" cy="252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49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249382" y="457200"/>
            <a:ext cx="11870574" cy="714885"/>
          </a:xfrm>
        </p:spPr>
        <p:txBody>
          <a:bodyPr>
            <a:noAutofit/>
          </a:bodyPr>
          <a:lstStyle/>
          <a:p>
            <a:r>
              <a:rPr lang="en-US" sz="4000" dirty="0" smtClean="0"/>
              <a:t>Road to Comprehensive Internationalization at Grinnell </a:t>
            </a:r>
            <a:endParaRPr lang="en-US" sz="4000" dirty="0"/>
          </a:p>
        </p:txBody>
      </p:sp>
      <p:sp>
        <p:nvSpPr>
          <p:cNvPr id="7" name="Text Placeholder 6"/>
          <p:cNvSpPr>
            <a:spLocks noGrp="1"/>
          </p:cNvSpPr>
          <p:nvPr>
            <p:ph type="body" sz="half" idx="2"/>
          </p:nvPr>
        </p:nvSpPr>
        <p:spPr>
          <a:xfrm>
            <a:off x="839787" y="1415148"/>
            <a:ext cx="11280169" cy="3231667"/>
          </a:xfrm>
        </p:spPr>
        <p:txBody>
          <a:bodyPr/>
          <a:lstStyle/>
          <a:p>
            <a:r>
              <a:rPr lang="en-US" sz="3200" dirty="0" smtClean="0"/>
              <a:t>Internationalization formally began in 2007 and spanned two presidential terms</a:t>
            </a:r>
          </a:p>
          <a:p>
            <a:r>
              <a:rPr lang="en-US" sz="3200" dirty="0" smtClean="0"/>
              <a:t> </a:t>
            </a:r>
          </a:p>
          <a:p>
            <a:pPr marL="457200" indent="-457200">
              <a:buFont typeface="Arial" panose="020B0604020202020204" pitchFamily="34" charset="0"/>
              <a:buChar char="•"/>
            </a:pPr>
            <a:r>
              <a:rPr lang="en-US" sz="2800" dirty="0" smtClean="0"/>
              <a:t>Global Learning Assessment – first phase </a:t>
            </a:r>
          </a:p>
          <a:p>
            <a:pPr marL="457200" indent="-457200">
              <a:buFont typeface="Arial" panose="020B0604020202020204" pitchFamily="34" charset="0"/>
              <a:buChar char="•"/>
            </a:pPr>
            <a:r>
              <a:rPr lang="en-US" sz="2800" dirty="0" smtClean="0"/>
              <a:t>Comprehensive Internationalization – second phase</a:t>
            </a:r>
          </a:p>
          <a:p>
            <a:endParaRPr lang="en-US" sz="2800" dirty="0" smtClean="0"/>
          </a:p>
          <a:p>
            <a:endParaRPr lang="en-US" dirty="0"/>
          </a:p>
        </p:txBody>
      </p:sp>
    </p:spTree>
    <p:extLst>
      <p:ext uri="{BB962C8B-B14F-4D97-AF65-F5344CB8AC3E}">
        <p14:creationId xmlns:p14="http://schemas.microsoft.com/office/powerpoint/2010/main" val="173597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249382" y="457200"/>
            <a:ext cx="11870574" cy="714885"/>
          </a:xfrm>
        </p:spPr>
        <p:txBody>
          <a:bodyPr>
            <a:noAutofit/>
          </a:bodyPr>
          <a:lstStyle/>
          <a:p>
            <a:r>
              <a:rPr lang="en-US" sz="4000" dirty="0" smtClean="0"/>
              <a:t>Road to Comprehensive Internationalization at Grinnell </a:t>
            </a:r>
            <a:endParaRPr lang="en-US" sz="4000" dirty="0"/>
          </a:p>
        </p:txBody>
      </p:sp>
      <p:sp>
        <p:nvSpPr>
          <p:cNvPr id="7" name="Text Placeholder 6"/>
          <p:cNvSpPr>
            <a:spLocks noGrp="1"/>
          </p:cNvSpPr>
          <p:nvPr>
            <p:ph type="body" sz="half" idx="2"/>
          </p:nvPr>
        </p:nvSpPr>
        <p:spPr>
          <a:xfrm>
            <a:off x="839787" y="1415148"/>
            <a:ext cx="8886103" cy="3948701"/>
          </a:xfrm>
        </p:spPr>
        <p:txBody>
          <a:bodyPr>
            <a:normAutofit/>
          </a:bodyPr>
          <a:lstStyle/>
          <a:p>
            <a:r>
              <a:rPr lang="en-US" sz="3200" dirty="0" smtClean="0"/>
              <a:t>Global Grinnell Task Force (2014-2017)</a:t>
            </a:r>
          </a:p>
          <a:p>
            <a:endParaRPr lang="en-US" sz="3200" dirty="0" smtClean="0"/>
          </a:p>
          <a:p>
            <a:pPr marL="457200" indent="-457200">
              <a:buFont typeface="Arial" panose="020B0604020202020204" pitchFamily="34" charset="0"/>
              <a:buChar char="•"/>
            </a:pPr>
            <a:r>
              <a:rPr lang="en-US" sz="2800" dirty="0" smtClean="0"/>
              <a:t>Incorporate global learning goals and priorities into college statement and mission.</a:t>
            </a:r>
          </a:p>
          <a:p>
            <a:pPr marL="457200" indent="-457200">
              <a:buFont typeface="Arial" panose="020B0604020202020204" pitchFamily="34" charset="0"/>
              <a:buChar char="•"/>
            </a:pPr>
            <a:r>
              <a:rPr lang="en-US" sz="2800" dirty="0" smtClean="0"/>
              <a:t>Build a stronger, more integrative structure to lead, sustain, and evaluate international education.</a:t>
            </a:r>
          </a:p>
          <a:p>
            <a:pPr marL="457200" indent="-457200">
              <a:buFont typeface="Arial" panose="020B0604020202020204" pitchFamily="34" charset="0"/>
              <a:buChar char="•"/>
            </a:pPr>
            <a:r>
              <a:rPr lang="en-US" sz="2800" dirty="0" smtClean="0"/>
              <a:t>Define strategic partnerships or “nodes” of engagement.</a:t>
            </a:r>
          </a:p>
          <a:p>
            <a:endParaRPr lang="en-US" sz="2400" dirty="0" smtClean="0"/>
          </a:p>
          <a:p>
            <a:endParaRPr lang="en-US" dirty="0"/>
          </a:p>
        </p:txBody>
      </p:sp>
    </p:spTree>
    <p:extLst>
      <p:ext uri="{BB962C8B-B14F-4D97-AF65-F5344CB8AC3E}">
        <p14:creationId xmlns:p14="http://schemas.microsoft.com/office/powerpoint/2010/main" val="67760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249382" y="457200"/>
            <a:ext cx="11870574" cy="714885"/>
          </a:xfrm>
        </p:spPr>
        <p:txBody>
          <a:bodyPr>
            <a:noAutofit/>
          </a:bodyPr>
          <a:lstStyle/>
          <a:p>
            <a:r>
              <a:rPr lang="en-US" sz="4000" dirty="0" smtClean="0"/>
              <a:t>Road to Comprehensive Internationalization at Grinnell </a:t>
            </a:r>
            <a:endParaRPr lang="en-US" sz="4000" dirty="0"/>
          </a:p>
        </p:txBody>
      </p:sp>
      <p:sp>
        <p:nvSpPr>
          <p:cNvPr id="7" name="Text Placeholder 6"/>
          <p:cNvSpPr>
            <a:spLocks noGrp="1"/>
          </p:cNvSpPr>
          <p:nvPr>
            <p:ph type="body" sz="half" idx="2"/>
          </p:nvPr>
        </p:nvSpPr>
        <p:spPr>
          <a:xfrm>
            <a:off x="839787" y="1415148"/>
            <a:ext cx="10632885" cy="3811588"/>
          </a:xfrm>
        </p:spPr>
        <p:txBody>
          <a:bodyPr>
            <a:normAutofit fontScale="92500"/>
          </a:bodyPr>
          <a:lstStyle/>
          <a:p>
            <a:r>
              <a:rPr lang="en-US" sz="3200" dirty="0" smtClean="0"/>
              <a:t>Creation of new Institute for Global Engagement 2017</a:t>
            </a:r>
          </a:p>
          <a:p>
            <a:endParaRPr lang="en-US" sz="3200" dirty="0" smtClean="0"/>
          </a:p>
          <a:p>
            <a:pPr marL="342900" indent="-342900">
              <a:buFont typeface="Arial" panose="020B0604020202020204" pitchFamily="34" charset="0"/>
              <a:buChar char="•"/>
            </a:pPr>
            <a:r>
              <a:rPr lang="en-US" sz="2800" dirty="0" smtClean="0"/>
              <a:t>Centralize Off-Campus Study, Language Learning Center, faculty led programs, international visiting scholars  </a:t>
            </a:r>
          </a:p>
          <a:p>
            <a:pPr marL="342900" indent="-342900">
              <a:buFont typeface="Arial" panose="020B0604020202020204" pitchFamily="34" charset="0"/>
              <a:buChar char="•"/>
            </a:pPr>
            <a:r>
              <a:rPr lang="en-US" sz="2800" dirty="0" smtClean="0"/>
              <a:t>Vice-President for Global Engagement, Senior International Officer (SIO and rotating faculty position)</a:t>
            </a:r>
          </a:p>
          <a:p>
            <a:pPr marL="342900" indent="-342900">
              <a:buFont typeface="Arial" panose="020B0604020202020204" pitchFamily="34" charset="0"/>
              <a:buChar char="•"/>
            </a:pPr>
            <a:r>
              <a:rPr lang="en-US" sz="2800" dirty="0" smtClean="0"/>
              <a:t>Senior Director of Global Initiatives (Deputy SIO and long-term </a:t>
            </a:r>
            <a:r>
              <a:rPr lang="en-US" sz="2800" dirty="0"/>
              <a:t>d</a:t>
            </a:r>
            <a:r>
              <a:rPr lang="en-US" sz="2800" dirty="0" smtClean="0"/>
              <a:t>irector)</a:t>
            </a:r>
          </a:p>
          <a:p>
            <a:pPr marL="342900" indent="-342900">
              <a:buFont typeface="Arial" panose="020B0604020202020204" pitchFamily="34" charset="0"/>
              <a:buChar char="•"/>
            </a:pPr>
            <a:r>
              <a:rPr lang="en-US" sz="2800" dirty="0" smtClean="0"/>
              <a:t>Director, Language Learning Center </a:t>
            </a:r>
          </a:p>
          <a:p>
            <a:endParaRPr lang="en-US" dirty="0"/>
          </a:p>
        </p:txBody>
      </p:sp>
    </p:spTree>
    <p:extLst>
      <p:ext uri="{BB962C8B-B14F-4D97-AF65-F5344CB8AC3E}">
        <p14:creationId xmlns:p14="http://schemas.microsoft.com/office/powerpoint/2010/main" val="59739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249382" y="457200"/>
            <a:ext cx="11870574" cy="714885"/>
          </a:xfrm>
        </p:spPr>
        <p:txBody>
          <a:bodyPr>
            <a:noAutofit/>
          </a:bodyPr>
          <a:lstStyle/>
          <a:p>
            <a:r>
              <a:rPr lang="en-US" sz="4000" dirty="0" smtClean="0"/>
              <a:t>Road to Comprehensive Internationalization at Grinnell </a:t>
            </a:r>
            <a:endParaRPr lang="en-US" sz="4000" dirty="0"/>
          </a:p>
        </p:txBody>
      </p:sp>
      <p:sp>
        <p:nvSpPr>
          <p:cNvPr id="7" name="Text Placeholder 6"/>
          <p:cNvSpPr>
            <a:spLocks noGrp="1"/>
          </p:cNvSpPr>
          <p:nvPr>
            <p:ph type="body" sz="half" idx="2"/>
          </p:nvPr>
        </p:nvSpPr>
        <p:spPr>
          <a:xfrm>
            <a:off x="249383" y="1415148"/>
            <a:ext cx="5694218" cy="3811588"/>
          </a:xfrm>
        </p:spPr>
        <p:txBody>
          <a:bodyPr>
            <a:normAutofit/>
          </a:bodyPr>
          <a:lstStyle/>
          <a:p>
            <a:r>
              <a:rPr lang="en-US" sz="3200" dirty="0" smtClean="0"/>
              <a:t>5 Strategic Priorities </a:t>
            </a:r>
            <a:endParaRPr lang="en-US" sz="3200" dirty="0"/>
          </a:p>
          <a:p>
            <a:pPr marL="457200" indent="-457200">
              <a:buFont typeface="Arial" panose="020B0604020202020204" pitchFamily="34" charset="0"/>
              <a:buChar char="•"/>
            </a:pPr>
            <a:r>
              <a:rPr lang="en-US" sz="2800" dirty="0"/>
              <a:t>International Students </a:t>
            </a:r>
          </a:p>
          <a:p>
            <a:pPr marL="457200" indent="-457200">
              <a:buFont typeface="Arial" panose="020B0604020202020204" pitchFamily="34" charset="0"/>
              <a:buChar char="•"/>
            </a:pPr>
            <a:r>
              <a:rPr lang="en-US" sz="2800" dirty="0" smtClean="0"/>
              <a:t>Study </a:t>
            </a:r>
            <a:r>
              <a:rPr lang="en-US" sz="2800" dirty="0"/>
              <a:t>Abroad </a:t>
            </a:r>
          </a:p>
          <a:p>
            <a:pPr marL="457200" indent="-457200">
              <a:buFont typeface="Arial" panose="020B0604020202020204" pitchFamily="34" charset="0"/>
              <a:buChar char="•"/>
            </a:pPr>
            <a:r>
              <a:rPr lang="en-US" sz="2800" dirty="0" smtClean="0"/>
              <a:t>Curriculum </a:t>
            </a:r>
            <a:endParaRPr lang="en-US" sz="2800" dirty="0"/>
          </a:p>
          <a:p>
            <a:pPr marL="457200" indent="-457200">
              <a:buFont typeface="Arial" panose="020B0604020202020204" pitchFamily="34" charset="0"/>
              <a:buChar char="•"/>
            </a:pPr>
            <a:r>
              <a:rPr lang="en-US" sz="2800" dirty="0" smtClean="0"/>
              <a:t>Co-curricular </a:t>
            </a:r>
            <a:r>
              <a:rPr lang="en-US" sz="2800" dirty="0"/>
              <a:t>activities </a:t>
            </a:r>
          </a:p>
          <a:p>
            <a:pPr marL="457200" indent="-457200">
              <a:buFont typeface="Arial" panose="020B0604020202020204" pitchFamily="34" charset="0"/>
              <a:buChar char="•"/>
            </a:pPr>
            <a:r>
              <a:rPr lang="en-US" sz="2800" dirty="0" smtClean="0"/>
              <a:t>External </a:t>
            </a:r>
            <a:r>
              <a:rPr lang="en-US" sz="2800" dirty="0"/>
              <a:t>Partnerships </a:t>
            </a:r>
          </a:p>
          <a:p>
            <a:endParaRPr lang="en-US" sz="2800" dirty="0"/>
          </a:p>
        </p:txBody>
      </p:sp>
      <p:pic>
        <p:nvPicPr>
          <p:cNvPr id="8" name="Picture 2" descr="http://www.acenet.edu/news-room/PublishingImages/600x260-comprehensive-international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927" y="1686268"/>
            <a:ext cx="6017053" cy="26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7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332509" y="457199"/>
            <a:ext cx="11624333" cy="789709"/>
          </a:xfrm>
        </p:spPr>
        <p:txBody>
          <a:bodyPr>
            <a:noAutofit/>
          </a:bodyPr>
          <a:lstStyle/>
          <a:p>
            <a:r>
              <a:rPr lang="en-US" sz="4000" dirty="0"/>
              <a:t>P</a:t>
            </a:r>
            <a:r>
              <a:rPr lang="en-US" sz="4000" dirty="0" smtClean="0"/>
              <a:t>artnering of Study Abroad and International Students </a:t>
            </a:r>
            <a:endParaRPr lang="en-US" sz="4000" dirty="0"/>
          </a:p>
        </p:txBody>
      </p:sp>
      <p:sp>
        <p:nvSpPr>
          <p:cNvPr id="7" name="Text Placeholder 6"/>
          <p:cNvSpPr>
            <a:spLocks noGrp="1"/>
          </p:cNvSpPr>
          <p:nvPr>
            <p:ph type="body" sz="half" idx="2"/>
          </p:nvPr>
        </p:nvSpPr>
        <p:spPr>
          <a:xfrm>
            <a:off x="243036" y="1610263"/>
            <a:ext cx="5426244" cy="3018508"/>
          </a:xfrm>
        </p:spPr>
        <p:txBody>
          <a:bodyPr>
            <a:normAutofit/>
          </a:bodyPr>
          <a:lstStyle/>
          <a:p>
            <a:pPr marL="457200" indent="-457200">
              <a:buFont typeface="Arial" panose="020B0604020202020204" pitchFamily="34" charset="0"/>
              <a:buChar char="•"/>
            </a:pPr>
            <a:r>
              <a:rPr lang="en-US" sz="2800" dirty="0" smtClean="0"/>
              <a:t>International Students currently under Student Affairs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New Building Location will physically combine offices </a:t>
            </a:r>
            <a:endParaRPr lang="en-US" sz="2800" dirty="0"/>
          </a:p>
          <a:p>
            <a:endParaRPr lang="en-US" sz="3300" dirty="0" smtClean="0"/>
          </a:p>
          <a:p>
            <a:endParaRPr lang="en-US" sz="3300" dirty="0"/>
          </a:p>
          <a:p>
            <a:endParaRPr lang="en-US" sz="2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091" y="2133611"/>
            <a:ext cx="5152751" cy="2914547"/>
          </a:xfrm>
          <a:prstGeom prst="rect">
            <a:avLst/>
          </a:prstGeom>
        </p:spPr>
      </p:pic>
    </p:spTree>
    <p:extLst>
      <p:ext uri="{BB962C8B-B14F-4D97-AF65-F5344CB8AC3E}">
        <p14:creationId xmlns:p14="http://schemas.microsoft.com/office/powerpoint/2010/main" val="142253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839788" y="457199"/>
            <a:ext cx="10112230" cy="789709"/>
          </a:xfrm>
        </p:spPr>
        <p:txBody>
          <a:bodyPr>
            <a:normAutofit/>
          </a:bodyPr>
          <a:lstStyle/>
          <a:p>
            <a:r>
              <a:rPr lang="en-US" sz="4000" dirty="0" smtClean="0"/>
              <a:t>Study Abroad- Next Steps </a:t>
            </a:r>
            <a:endParaRPr lang="en-US" sz="4000" dirty="0"/>
          </a:p>
        </p:txBody>
      </p:sp>
      <p:sp>
        <p:nvSpPr>
          <p:cNvPr id="7" name="Text Placeholder 6"/>
          <p:cNvSpPr>
            <a:spLocks noGrp="1"/>
          </p:cNvSpPr>
          <p:nvPr>
            <p:ph type="body" sz="half" idx="2"/>
          </p:nvPr>
        </p:nvSpPr>
        <p:spPr>
          <a:xfrm>
            <a:off x="839788" y="2057400"/>
            <a:ext cx="10112230" cy="3018508"/>
          </a:xfrm>
        </p:spPr>
        <p:txBody>
          <a:bodyPr>
            <a:normAutofit/>
          </a:bodyPr>
          <a:lstStyle/>
          <a:p>
            <a:pPr marL="457200" indent="-457200">
              <a:buFont typeface="Arial" panose="020B0604020202020204" pitchFamily="34" charset="0"/>
              <a:buChar char="•"/>
            </a:pPr>
            <a:r>
              <a:rPr lang="en-US" sz="2800" dirty="0" smtClean="0"/>
              <a:t>Study Abroad as pathway to Comprehensive Internationalization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Using faculty site visits strategically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Bringing speakers and consultants to campus </a:t>
            </a:r>
          </a:p>
          <a:p>
            <a:endParaRPr lang="en-US" sz="2800" dirty="0"/>
          </a:p>
          <a:p>
            <a:endParaRPr lang="en-US" sz="2800" dirty="0"/>
          </a:p>
        </p:txBody>
      </p:sp>
    </p:spTree>
    <p:extLst>
      <p:ext uri="{BB962C8B-B14F-4D97-AF65-F5344CB8AC3E}">
        <p14:creationId xmlns:p14="http://schemas.microsoft.com/office/powerpoint/2010/main" val="126671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839788" y="457199"/>
            <a:ext cx="10112230" cy="789709"/>
          </a:xfrm>
        </p:spPr>
        <p:txBody>
          <a:bodyPr>
            <a:normAutofit/>
          </a:bodyPr>
          <a:lstStyle/>
          <a:p>
            <a:r>
              <a:rPr lang="en-US" sz="4000" dirty="0" smtClean="0"/>
              <a:t>Curricular/Co-Curricular Next Steps </a:t>
            </a:r>
            <a:endParaRPr lang="en-US" sz="4000" dirty="0"/>
          </a:p>
        </p:txBody>
      </p:sp>
      <p:sp>
        <p:nvSpPr>
          <p:cNvPr id="7" name="Text Placeholder 6"/>
          <p:cNvSpPr>
            <a:spLocks noGrp="1"/>
          </p:cNvSpPr>
          <p:nvPr>
            <p:ph type="body" sz="half" idx="2"/>
          </p:nvPr>
        </p:nvSpPr>
        <p:spPr>
          <a:xfrm>
            <a:off x="839788" y="1499616"/>
            <a:ext cx="10112230" cy="3576292"/>
          </a:xfrm>
        </p:spPr>
        <p:txBody>
          <a:bodyPr>
            <a:normAutofit fontScale="85000" lnSpcReduction="20000"/>
          </a:bodyPr>
          <a:lstStyle/>
          <a:p>
            <a:pPr marL="457200" indent="-457200">
              <a:buFont typeface="Arial" panose="020B0604020202020204" pitchFamily="34" charset="0"/>
              <a:buChar char="•"/>
            </a:pPr>
            <a:r>
              <a:rPr lang="en-US" sz="2800" dirty="0" smtClean="0"/>
              <a:t>Study Abroad as pathway to Comprehensive Internationalization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Using faculty site visits strategically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Bringing speakers and consultants to campus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Expanding International Internship Program</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Expanding Research Abroad opportunities </a:t>
            </a: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809107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67546"/>
            <a:ext cx="12192000" cy="1390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544" y="5981729"/>
            <a:ext cx="4038608" cy="484633"/>
          </a:xfrm>
          <a:prstGeom prst="rect">
            <a:avLst/>
          </a:prstGeom>
        </p:spPr>
      </p:pic>
      <p:pic>
        <p:nvPicPr>
          <p:cNvPr id="5" name="Picture 4" descr="Grinnell College Laurel Leaf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8374"/>
            <a:ext cx="1469544" cy="1135929"/>
          </a:xfrm>
          <a:prstGeom prst="rect">
            <a:avLst/>
          </a:prstGeom>
        </p:spPr>
      </p:pic>
      <p:sp>
        <p:nvSpPr>
          <p:cNvPr id="4" name="Title 3"/>
          <p:cNvSpPr>
            <a:spLocks noGrp="1"/>
          </p:cNvSpPr>
          <p:nvPr>
            <p:ph type="title"/>
          </p:nvPr>
        </p:nvSpPr>
        <p:spPr>
          <a:xfrm>
            <a:off x="839788" y="457199"/>
            <a:ext cx="10112230" cy="789709"/>
          </a:xfrm>
        </p:spPr>
        <p:txBody>
          <a:bodyPr>
            <a:normAutofit/>
          </a:bodyPr>
          <a:lstStyle/>
          <a:p>
            <a:r>
              <a:rPr lang="en-US" sz="4000" dirty="0" smtClean="0"/>
              <a:t>Partnerships/Collaborations: Next Steps </a:t>
            </a:r>
            <a:endParaRPr lang="en-US" sz="4000" dirty="0"/>
          </a:p>
        </p:txBody>
      </p:sp>
      <p:sp>
        <p:nvSpPr>
          <p:cNvPr id="7" name="Text Placeholder 6"/>
          <p:cNvSpPr>
            <a:spLocks noGrp="1"/>
          </p:cNvSpPr>
          <p:nvPr>
            <p:ph type="body" sz="half" idx="2"/>
          </p:nvPr>
        </p:nvSpPr>
        <p:spPr>
          <a:xfrm>
            <a:off x="839788" y="1499616"/>
            <a:ext cx="10112230" cy="3576292"/>
          </a:xfrm>
        </p:spPr>
        <p:txBody>
          <a:bodyPr>
            <a:normAutofit/>
          </a:bodyPr>
          <a:lstStyle/>
          <a:p>
            <a:pPr marL="457200" indent="-457200">
              <a:buFont typeface="Arial" panose="020B0604020202020204" pitchFamily="34" charset="0"/>
              <a:buChar char="•"/>
            </a:pPr>
            <a:r>
              <a:rPr lang="en-US" sz="2800" dirty="0" smtClean="0"/>
              <a:t>Focus on creating more “strategic nodes of engagement”</a:t>
            </a:r>
          </a:p>
          <a:p>
            <a:pPr marL="457200" indent="-457200">
              <a:buFont typeface="Arial" panose="020B0604020202020204" pitchFamily="34" charset="0"/>
              <a:buChar char="•"/>
            </a:pPr>
            <a:r>
              <a:rPr lang="en-US" sz="2800" dirty="0"/>
              <a:t>	</a:t>
            </a:r>
            <a:r>
              <a:rPr lang="en-US" sz="2800" dirty="0" smtClean="0"/>
              <a:t>ex: Nanjing/SE China (40 year partnership)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Identify institutions that can benefit multilateral exchange opportunities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Global Symposium Spring 2019</a:t>
            </a:r>
            <a:endParaRPr lang="en-US" sz="2800" dirty="0"/>
          </a:p>
        </p:txBody>
      </p:sp>
    </p:spTree>
    <p:extLst>
      <p:ext uri="{BB962C8B-B14F-4D97-AF65-F5344CB8AC3E}">
        <p14:creationId xmlns:p14="http://schemas.microsoft.com/office/powerpoint/2010/main" val="2227652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585</Words>
  <Application>Microsoft Office PowerPoint</Application>
  <PresentationFormat>Widescreen</PresentationFormat>
  <Paragraphs>101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Road to Comprehensive Internationalization at Grinnell </vt:lpstr>
      <vt:lpstr>Road to Comprehensive Internationalization at Grinnell </vt:lpstr>
      <vt:lpstr>Road to Comprehensive Internationalization at Grinnell </vt:lpstr>
      <vt:lpstr>Road to Comprehensive Internationalization at Grinnell </vt:lpstr>
      <vt:lpstr>Partnering of Study Abroad and International Students </vt:lpstr>
      <vt:lpstr>Study Abroad- Next Steps </vt:lpstr>
      <vt:lpstr>Curricular/Co-Curricular Next Steps </vt:lpstr>
      <vt:lpstr>Partnerships/Collaborations: Next Steps </vt:lpstr>
      <vt:lpstr>Global Learning Goals- Next Steps </vt:lpstr>
      <vt:lpstr>Road to Comprehensive Internationalization at Grinnell </vt:lpstr>
      <vt:lpstr>Study Abroad</vt:lpstr>
    </vt:vector>
  </TitlesOfParts>
  <Company>Grinnell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Patch, Kathryn (Kate)</dc:creator>
  <cp:lastModifiedBy>Carin Rodgers-Bronstein</cp:lastModifiedBy>
  <cp:revision>28</cp:revision>
  <cp:lastPrinted>2018-05-31T14:14:19Z</cp:lastPrinted>
  <dcterms:created xsi:type="dcterms:W3CDTF">2018-03-12T16:15:06Z</dcterms:created>
  <dcterms:modified xsi:type="dcterms:W3CDTF">2018-06-19T22:12:54Z</dcterms:modified>
</cp:coreProperties>
</file>