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25"/>
  </p:notesMasterIdLst>
  <p:handoutMasterIdLst>
    <p:handoutMasterId r:id="rId26"/>
  </p:handoutMasterIdLst>
  <p:sldIdLst>
    <p:sldId id="626" r:id="rId3"/>
    <p:sldId id="777" r:id="rId4"/>
    <p:sldId id="757" r:id="rId5"/>
    <p:sldId id="758" r:id="rId6"/>
    <p:sldId id="780" r:id="rId7"/>
    <p:sldId id="764" r:id="rId8"/>
    <p:sldId id="765" r:id="rId9"/>
    <p:sldId id="766" r:id="rId10"/>
    <p:sldId id="767" r:id="rId11"/>
    <p:sldId id="768" r:id="rId12"/>
    <p:sldId id="769" r:id="rId13"/>
    <p:sldId id="759" r:id="rId14"/>
    <p:sldId id="770" r:id="rId15"/>
    <p:sldId id="771" r:id="rId16"/>
    <p:sldId id="773" r:id="rId17"/>
    <p:sldId id="774" r:id="rId18"/>
    <p:sldId id="775" r:id="rId19"/>
    <p:sldId id="779" r:id="rId20"/>
    <p:sldId id="760" r:id="rId21"/>
    <p:sldId id="761" r:id="rId22"/>
    <p:sldId id="776" r:id="rId23"/>
    <p:sldId id="778" r:id="rId24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65" autoAdjust="0"/>
    <p:restoredTop sz="67033" autoAdjust="0"/>
  </p:normalViewPr>
  <p:slideViewPr>
    <p:cSldViewPr snapToGrid="0">
      <p:cViewPr varScale="1">
        <p:scale>
          <a:sx n="76" d="100"/>
          <a:sy n="76" d="100"/>
        </p:scale>
        <p:origin x="1002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0582"/>
    </p:cViewPr>
  </p:sorterViewPr>
  <p:notesViewPr>
    <p:cSldViewPr snapToGrid="0">
      <p:cViewPr varScale="1">
        <p:scale>
          <a:sx n="60" d="100"/>
          <a:sy n="60" d="100"/>
        </p:scale>
        <p:origin x="1800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971800" cy="466725"/>
          </a:xfrm>
          <a:prstGeom prst="rect">
            <a:avLst/>
          </a:prstGeom>
        </p:spPr>
        <p:txBody>
          <a:bodyPr vert="horz" lIns="90562" tIns="45280" rIns="90562" bIns="4528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5" y="5"/>
            <a:ext cx="2971800" cy="466725"/>
          </a:xfrm>
          <a:prstGeom prst="rect">
            <a:avLst/>
          </a:prstGeom>
        </p:spPr>
        <p:txBody>
          <a:bodyPr vert="horz" lIns="90562" tIns="45280" rIns="90562" bIns="4528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DCF75447-8EC0-46F1-8414-1833CEABC741}" type="datetimeFigureOut">
              <a:rPr lang="en-US"/>
              <a:pPr>
                <a:defRPr/>
              </a:pPr>
              <a:t>6/19/2018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9"/>
            <a:ext cx="2971800" cy="466725"/>
          </a:xfrm>
          <a:prstGeom prst="rect">
            <a:avLst/>
          </a:prstGeom>
        </p:spPr>
        <p:txBody>
          <a:bodyPr vert="horz" lIns="90562" tIns="45280" rIns="90562" bIns="4528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5" y="8829679"/>
            <a:ext cx="2971800" cy="466725"/>
          </a:xfrm>
          <a:prstGeom prst="rect">
            <a:avLst/>
          </a:prstGeom>
        </p:spPr>
        <p:txBody>
          <a:bodyPr vert="horz" wrap="square" lIns="90562" tIns="45280" rIns="90562" bIns="452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/>
            </a:lvl1pPr>
          </a:lstStyle>
          <a:p>
            <a:pPr>
              <a:defRPr/>
            </a:pPr>
            <a:fld id="{233AB58E-CEFB-4CE7-A537-B40AA55E559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62951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971800" cy="466725"/>
          </a:xfrm>
          <a:prstGeom prst="rect">
            <a:avLst/>
          </a:prstGeom>
        </p:spPr>
        <p:txBody>
          <a:bodyPr vert="horz" lIns="90562" tIns="45280" rIns="90562" bIns="4528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5"/>
            <a:ext cx="2971800" cy="466725"/>
          </a:xfrm>
          <a:prstGeom prst="rect">
            <a:avLst/>
          </a:prstGeom>
        </p:spPr>
        <p:txBody>
          <a:bodyPr vert="horz" lIns="90562" tIns="45280" rIns="90562" bIns="4528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A691B167-2994-462C-ABD6-9C29E2D16E27}" type="datetimeFigureOut">
              <a:rPr lang="en-US"/>
              <a:pPr>
                <a:defRPr/>
              </a:pPr>
              <a:t>6/19/2018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2" tIns="45280" rIns="90562" bIns="4528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73579"/>
            <a:ext cx="5486400" cy="3660774"/>
          </a:xfrm>
          <a:prstGeom prst="rect">
            <a:avLst/>
          </a:prstGeom>
        </p:spPr>
        <p:txBody>
          <a:bodyPr vert="horz" lIns="90562" tIns="45280" rIns="90562" bIns="4528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9"/>
            <a:ext cx="2971800" cy="466725"/>
          </a:xfrm>
          <a:prstGeom prst="rect">
            <a:avLst/>
          </a:prstGeom>
        </p:spPr>
        <p:txBody>
          <a:bodyPr vert="horz" lIns="90562" tIns="45280" rIns="90562" bIns="4528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829679"/>
            <a:ext cx="2971800" cy="466725"/>
          </a:xfrm>
          <a:prstGeom prst="rect">
            <a:avLst/>
          </a:prstGeom>
        </p:spPr>
        <p:txBody>
          <a:bodyPr vert="horz" wrap="square" lIns="90562" tIns="45280" rIns="90562" bIns="452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/>
            </a:lvl1pPr>
          </a:lstStyle>
          <a:p>
            <a:pPr>
              <a:defRPr/>
            </a:pPr>
            <a:fld id="{18E70628-E45E-422B-9E7F-7014242AAF2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75204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48ECC9B-DC4D-4401-9B50-1F0A610A77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752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108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7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solidFill>
                  <a:schemeClr val="tx2"/>
                </a:solidFill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A1C02-0035-48F5-A41A-41AEF7C67BA3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92D17-F182-453A-B310-C4EBEB53B0E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289188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20881-0CD9-4D44-9891-57F4172F9592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4F5D0-88FC-4B7A-904C-A349A5E7F5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652510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27FDA-1A23-4B2D-9161-F5381D090983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69342-3BBD-4021-A6E2-53BAB646912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365110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0DFB6-8B22-4FE5-9E10-8895AC94DD54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7923E-A8B6-4A5A-8E86-C4B50CC7F76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574258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825D9-00D7-4759-8D01-DC0291D3E044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320C0-B084-4558-BCB5-5ECC37C78DA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207781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1BE04-C3E4-493A-92C8-BABADF7E76A1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BBA39-D686-4AAB-B76F-262A50E266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847109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0">
                <a:solidFill>
                  <a:schemeClr val="accent3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0">
                <a:solidFill>
                  <a:schemeClr val="accent3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18F75-05A5-47BC-BA9A-498B942F66B0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EE823-8257-467A-A406-67B64ECE4AF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554671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33AF-6B96-4266-B5E3-BCBB8C416DF4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D0551-EFF4-47AA-88FA-26B4E772594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9158721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7F450-2509-48C2-9A5A-381B8E562D1E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ACCA6-06EC-4FD3-9A54-AEC81923ED7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2870675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6977D-F7B0-48CB-AFB2-FAE3C1421535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44B67-B7D8-4FCD-8A69-6D57AB6D134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228454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>
          <a:xfrm>
            <a:off x="490538" y="0"/>
            <a:ext cx="11704637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8"/>
          <p:cNvCxnSpPr/>
          <p:nvPr/>
        </p:nvCxnSpPr>
        <p:spPr>
          <a:xfrm flipV="1">
            <a:off x="484188" y="1884363"/>
            <a:ext cx="11710987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563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04344-261D-45AE-BFB7-F266132C9078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563"/>
            <a:ext cx="7416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563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1329A3-2FDA-4F8E-84EE-3DB65F344D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503955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763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219200" y="1784350"/>
            <a:ext cx="10363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5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C4EC944-4B61-44F9-A059-B4C0B9FDF466}" type="datetime1">
              <a:rPr lang="en-US" smtClean="0"/>
              <a:t>6/19/2018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5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5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DFD44EF-1EFF-4154-A8F4-F48915FF15B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20" r:id="rId9"/>
    <p:sldLayoutId id="2147483718" r:id="rId10"/>
    <p:sldLayoutId id="2147483719" r:id="rId11"/>
  </p:sldLayoutIdLst>
  <p:transition spd="med"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A7EA52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A7EA5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" y="560296"/>
            <a:ext cx="11972543" cy="1975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0" dirty="0">
                <a:solidFill>
                  <a:schemeClr val="tx1"/>
                </a:solidFill>
              </a:rPr>
              <a:t>Centers for Global Learning: </a:t>
            </a:r>
            <a:r>
              <a:rPr lang="en-US" sz="3200" u="sng" dirty="0">
                <a:solidFill>
                  <a:schemeClr val="tx1"/>
                </a:solidFill>
              </a:rPr>
              <a:t/>
            </a:r>
            <a:br>
              <a:rPr lang="en-US" sz="3200" u="sng" dirty="0">
                <a:solidFill>
                  <a:schemeClr val="tx1"/>
                </a:solidFill>
              </a:rPr>
            </a:br>
            <a:r>
              <a:rPr lang="en-US" sz="3200" b="0" dirty="0">
                <a:solidFill>
                  <a:schemeClr val="tx1"/>
                </a:solidFill>
              </a:rPr>
              <a:t>Variations in Structure and Operations</a:t>
            </a:r>
            <a:r>
              <a:rPr lang="en-US" sz="3200" b="0" u="sng" dirty="0">
                <a:solidFill>
                  <a:srgbClr val="FFFF00"/>
                </a:solidFill>
              </a:rPr>
              <a:t/>
            </a:r>
            <a:br>
              <a:rPr lang="en-US" sz="3200" b="0" u="sng" dirty="0">
                <a:solidFill>
                  <a:srgbClr val="FFFF00"/>
                </a:solidFill>
              </a:rPr>
            </a:br>
            <a:r>
              <a:rPr lang="en-US" sz="3000" i="1" cap="small" dirty="0">
                <a:solidFill>
                  <a:srgbClr val="FFFF00"/>
                </a:solidFill>
              </a:rPr>
              <a:t/>
            </a:r>
            <a:br>
              <a:rPr lang="en-US" sz="3000" i="1" cap="small" dirty="0">
                <a:solidFill>
                  <a:srgbClr val="FFFF00"/>
                </a:solidFill>
              </a:rPr>
            </a:br>
            <a:r>
              <a:rPr lang="en-US" sz="3200" i="1" cap="small" dirty="0">
                <a:solidFill>
                  <a:srgbClr val="FFFF00"/>
                </a:solidFill>
              </a:rPr>
              <a:t>Developing Global Education Networks:</a:t>
            </a:r>
            <a:br>
              <a:rPr lang="en-US" sz="3200" i="1" cap="small" dirty="0">
                <a:solidFill>
                  <a:srgbClr val="FFFF00"/>
                </a:solidFill>
              </a:rPr>
            </a:br>
            <a:r>
              <a:rPr lang="en-US" sz="4400" i="1" cap="small" dirty="0">
                <a:solidFill>
                  <a:srgbClr val="FFFF00"/>
                </a:solidFill>
              </a:rPr>
              <a:t>Transactional and Relational Approaches</a:t>
            </a:r>
            <a:endParaRPr lang="en-US" sz="4400" i="1" cap="none" dirty="0">
              <a:solidFill>
                <a:srgbClr val="FFFF00"/>
              </a:solidFill>
            </a:endParaRPr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763518" y="5447179"/>
            <a:ext cx="84455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/>
              <a:t>Globalizing the Liberal Arts</a:t>
            </a:r>
          </a:p>
          <a:p>
            <a:pPr algn="ctr" eaLnBrk="1" hangingPunct="1"/>
            <a:r>
              <a:rPr lang="en-US" altLang="en-US" sz="3200" dirty="0"/>
              <a:t>June 4, 2018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0" y="3564124"/>
            <a:ext cx="11785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dirty="0"/>
              <a:t>Rick Detweiler</a:t>
            </a:r>
          </a:p>
          <a:p>
            <a:pPr algn="ctr" eaLnBrk="1" hangingPunct="1"/>
            <a:r>
              <a:rPr lang="en-US" altLang="en-US" sz="3200" dirty="0"/>
              <a:t>Global Liberal Arts Alliance</a:t>
            </a:r>
          </a:p>
          <a:p>
            <a:pPr algn="ctr" eaLnBrk="1" hangingPunct="1"/>
            <a:r>
              <a:rPr lang="en-US" altLang="en-US" sz="3200" dirty="0"/>
              <a:t>Detweiler@GLCA.org</a:t>
            </a:r>
          </a:p>
        </p:txBody>
      </p:sp>
    </p:spTree>
    <p:extLst>
      <p:ext uri="{BB962C8B-B14F-4D97-AF65-F5344CB8AC3E}">
        <p14:creationId xmlns:p14="http://schemas.microsoft.com/office/powerpoint/2010/main" val="522735741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8F32DC-6DA1-4666-ABCC-33B4557FC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158822"/>
            <a:ext cx="10363200" cy="914400"/>
          </a:xfrm>
        </p:spPr>
        <p:txBody>
          <a:bodyPr/>
          <a:lstStyle/>
          <a:p>
            <a:r>
              <a:rPr lang="en-US" dirty="0"/>
              <a:t>Transactional and Relational Approaches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C070734-1C35-417D-8595-6002694BD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234" y="884182"/>
            <a:ext cx="9470402" cy="5888736"/>
          </a:xfrm>
          <a:prstGeom prst="rect">
            <a:avLst/>
          </a:prstGeom>
        </p:spPr>
      </p:pic>
      <p:sp>
        <p:nvSpPr>
          <p:cNvPr id="5" name="Right Brace 4">
            <a:extLst>
              <a:ext uri="{FF2B5EF4-FFF2-40B4-BE49-F238E27FC236}">
                <a16:creationId xmlns:a16="http://schemas.microsoft.com/office/drawing/2014/main" xmlns="" id="{307DC052-9D68-446C-87C6-0125373D73F8}"/>
              </a:ext>
            </a:extLst>
          </p:cNvPr>
          <p:cNvSpPr/>
          <p:nvPr/>
        </p:nvSpPr>
        <p:spPr>
          <a:xfrm>
            <a:off x="10647636" y="1428750"/>
            <a:ext cx="582339" cy="3457575"/>
          </a:xfrm>
          <a:prstGeom prst="rightBrac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B10EC33-0D19-44C8-94FE-17EFC6561BF7}"/>
              </a:ext>
            </a:extLst>
          </p:cNvPr>
          <p:cNvSpPr txBox="1"/>
          <p:nvPr/>
        </p:nvSpPr>
        <p:spPr>
          <a:xfrm>
            <a:off x="11229975" y="2280374"/>
            <a:ext cx="8604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MOU</a:t>
            </a:r>
          </a:p>
        </p:txBody>
      </p:sp>
    </p:spTree>
    <p:extLst>
      <p:ext uri="{BB962C8B-B14F-4D97-AF65-F5344CB8AC3E}">
        <p14:creationId xmlns:p14="http://schemas.microsoft.com/office/powerpoint/2010/main" val="38287424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8F32DC-6DA1-4666-ABCC-33B4557FC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158822"/>
            <a:ext cx="10363200" cy="914400"/>
          </a:xfrm>
        </p:spPr>
        <p:txBody>
          <a:bodyPr/>
          <a:lstStyle/>
          <a:p>
            <a:r>
              <a:rPr lang="en-US" dirty="0"/>
              <a:t>Transactional and Relational Approaches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C070734-1C35-417D-8595-6002694BD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234" y="889752"/>
            <a:ext cx="9470402" cy="5888736"/>
          </a:xfrm>
          <a:prstGeom prst="rect">
            <a:avLst/>
          </a:prstGeom>
        </p:spPr>
      </p:pic>
      <p:sp>
        <p:nvSpPr>
          <p:cNvPr id="5" name="Right Brace 4">
            <a:extLst>
              <a:ext uri="{FF2B5EF4-FFF2-40B4-BE49-F238E27FC236}">
                <a16:creationId xmlns:a16="http://schemas.microsoft.com/office/drawing/2014/main" xmlns="" id="{307DC052-9D68-446C-87C6-0125373D73F8}"/>
              </a:ext>
            </a:extLst>
          </p:cNvPr>
          <p:cNvSpPr/>
          <p:nvPr/>
        </p:nvSpPr>
        <p:spPr>
          <a:xfrm>
            <a:off x="10647636" y="1428750"/>
            <a:ext cx="582339" cy="3457575"/>
          </a:xfrm>
          <a:prstGeom prst="rightBrac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xmlns="" id="{5BEF6ECF-FC04-49DA-95DC-E19A8F07F32B}"/>
              </a:ext>
            </a:extLst>
          </p:cNvPr>
          <p:cNvSpPr/>
          <p:nvPr/>
        </p:nvSpPr>
        <p:spPr>
          <a:xfrm>
            <a:off x="10666368" y="5059680"/>
            <a:ext cx="582339" cy="1718808"/>
          </a:xfrm>
          <a:prstGeom prst="rightBrace">
            <a:avLst/>
          </a:prstGeom>
          <a:ln w="539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629FDCB-4D7B-47AB-8E8F-3DFEE0238E65}"/>
              </a:ext>
            </a:extLst>
          </p:cNvPr>
          <p:cNvSpPr txBox="1"/>
          <p:nvPr/>
        </p:nvSpPr>
        <p:spPr>
          <a:xfrm>
            <a:off x="11229975" y="2280374"/>
            <a:ext cx="8604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MOU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7F3D07A-C287-47E4-8E19-CE182B28A02B}"/>
              </a:ext>
            </a:extLst>
          </p:cNvPr>
          <p:cNvSpPr txBox="1"/>
          <p:nvPr/>
        </p:nvSpPr>
        <p:spPr>
          <a:xfrm>
            <a:off x="11267439" y="4657724"/>
            <a:ext cx="8604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G L A A</a:t>
            </a:r>
          </a:p>
        </p:txBody>
      </p:sp>
    </p:spTree>
    <p:extLst>
      <p:ext uri="{BB962C8B-B14F-4D97-AF65-F5344CB8AC3E}">
        <p14:creationId xmlns:p14="http://schemas.microsoft.com/office/powerpoint/2010/main" val="299364438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6645D8-F9A2-4BBA-B129-9CA4595F4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228983"/>
            <a:ext cx="10363200" cy="914400"/>
          </a:xfrm>
        </p:spPr>
        <p:txBody>
          <a:bodyPr/>
          <a:lstStyle/>
          <a:p>
            <a:r>
              <a:rPr lang="en-US" dirty="0"/>
              <a:t>Developing a Relational Organization: </a:t>
            </a:r>
            <a:br>
              <a:rPr lang="en-US" dirty="0"/>
            </a:br>
            <a:r>
              <a:rPr lang="en-US" dirty="0"/>
              <a:t>Global Liberal Arts Alliance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AE1C5E-B121-4D0B-9590-4347682A3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613" indent="-514350">
              <a:buFont typeface="+mj-lt"/>
              <a:buAutoNum type="arabicPeriod"/>
            </a:pPr>
            <a:r>
              <a:rPr lang="en-US" b="1" dirty="0">
                <a:solidFill>
                  <a:srgbClr val="FFFF00"/>
                </a:solidFill>
              </a:rPr>
              <a:t>Possibility</a:t>
            </a:r>
          </a:p>
          <a:p>
            <a:pPr marL="911225" lvl="1" indent="-514350"/>
            <a:r>
              <a:rPr lang="en-US" dirty="0"/>
              <a:t>Liberal arts</a:t>
            </a:r>
          </a:p>
          <a:p>
            <a:pPr marL="911225" lvl="1" indent="-514350"/>
            <a:r>
              <a:rPr lang="en-US" dirty="0"/>
              <a:t>Global commitment</a:t>
            </a:r>
          </a:p>
          <a:p>
            <a:pPr marL="911225" lvl="1" indent="-514350"/>
            <a:r>
              <a:rPr lang="en-US" dirty="0"/>
              <a:t>Orphaned students</a:t>
            </a:r>
          </a:p>
          <a:p>
            <a:pPr marL="911225" lvl="1" indent="-514350"/>
            <a:r>
              <a:rPr lang="en-US" dirty="0"/>
              <a:t>Shared opportunities and challenges</a:t>
            </a:r>
          </a:p>
        </p:txBody>
      </p:sp>
    </p:spTree>
    <p:extLst>
      <p:ext uri="{BB962C8B-B14F-4D97-AF65-F5344CB8AC3E}">
        <p14:creationId xmlns:p14="http://schemas.microsoft.com/office/powerpoint/2010/main" val="2767740269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AE1C5E-B121-4D0B-9590-4347682A3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613" indent="-514350">
              <a:buFont typeface="+mj-lt"/>
              <a:buAutoNum type="arabicPeriod"/>
            </a:pPr>
            <a:r>
              <a:rPr lang="en-US" b="1" dirty="0"/>
              <a:t>Possibility</a:t>
            </a:r>
            <a:r>
              <a:rPr lang="en-US" dirty="0"/>
              <a:t> </a:t>
            </a:r>
            <a:r>
              <a:rPr lang="en-US" i="1" dirty="0"/>
              <a:t>(liberal arts, global, orphaned, shared opportunities/challenges)</a:t>
            </a:r>
          </a:p>
          <a:p>
            <a:pPr marL="582613" indent="-514350">
              <a:buFont typeface="+mj-lt"/>
              <a:buAutoNum type="arabicPeriod"/>
            </a:pPr>
            <a:r>
              <a:rPr lang="en-US" b="1" dirty="0">
                <a:solidFill>
                  <a:srgbClr val="FFFF00"/>
                </a:solidFill>
              </a:rPr>
              <a:t>Feasibility</a:t>
            </a:r>
          </a:p>
          <a:p>
            <a:pPr marL="911225" lvl="1" indent="-514350"/>
            <a:r>
              <a:rPr lang="en-US" dirty="0"/>
              <a:t>Liberal arts, shared opportunities/challenges</a:t>
            </a:r>
          </a:p>
          <a:p>
            <a:pPr marL="911225" lvl="1" indent="-514350"/>
            <a:r>
              <a:rPr lang="en-US" dirty="0"/>
              <a:t>Partnership of equals</a:t>
            </a:r>
          </a:p>
          <a:p>
            <a:pPr marL="911225" lvl="1" indent="-514350"/>
            <a:r>
              <a:rPr lang="en-US" dirty="0"/>
              <a:t>Exchange time, not money</a:t>
            </a:r>
          </a:p>
          <a:p>
            <a:pPr marL="911225" lvl="1" indent="-514350"/>
            <a:r>
              <a:rPr lang="en-US" dirty="0"/>
              <a:t>Multilateral</a:t>
            </a:r>
          </a:p>
          <a:p>
            <a:pPr marL="582613" indent="-514350">
              <a:buFont typeface="+mj-lt"/>
              <a:buAutoNum type="arabicPeriod"/>
            </a:pPr>
            <a:endParaRPr lang="en-US" dirty="0"/>
          </a:p>
          <a:p>
            <a:pPr marL="582613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7F5CCAF7-06CB-4030-98BD-011623098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228983"/>
            <a:ext cx="10363200" cy="914400"/>
          </a:xfrm>
        </p:spPr>
        <p:txBody>
          <a:bodyPr/>
          <a:lstStyle/>
          <a:p>
            <a:r>
              <a:rPr lang="en-US" dirty="0"/>
              <a:t>Developing a Relational Organization: </a:t>
            </a:r>
            <a:br>
              <a:rPr lang="en-US" dirty="0"/>
            </a:br>
            <a:r>
              <a:rPr lang="en-US" dirty="0"/>
              <a:t>Global Liberal Arts Alliance</a:t>
            </a:r>
          </a:p>
        </p:txBody>
      </p:sp>
    </p:spTree>
    <p:extLst>
      <p:ext uri="{BB962C8B-B14F-4D97-AF65-F5344CB8AC3E}">
        <p14:creationId xmlns:p14="http://schemas.microsoft.com/office/powerpoint/2010/main" val="404531800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AE1C5E-B121-4D0B-9590-4347682A3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613" indent="-514350">
              <a:buFont typeface="+mj-lt"/>
              <a:buAutoNum type="arabicPeriod"/>
            </a:pPr>
            <a:r>
              <a:rPr lang="en-US" b="1" dirty="0"/>
              <a:t>Possibility</a:t>
            </a:r>
            <a:r>
              <a:rPr lang="en-US" dirty="0"/>
              <a:t> </a:t>
            </a:r>
            <a:r>
              <a:rPr lang="en-US" i="1" dirty="0"/>
              <a:t>(liberal arts, global, orphaned, shared opportunities/challenges)</a:t>
            </a:r>
          </a:p>
          <a:p>
            <a:pPr marL="582613" indent="-514350">
              <a:buFont typeface="+mj-lt"/>
              <a:buAutoNum type="arabicPeriod"/>
            </a:pPr>
            <a:r>
              <a:rPr lang="en-US" b="1" dirty="0"/>
              <a:t>Feasibility </a:t>
            </a:r>
            <a:r>
              <a:rPr lang="en-US" b="1" i="1" dirty="0"/>
              <a:t>(</a:t>
            </a:r>
            <a:r>
              <a:rPr lang="en-US" i="1" dirty="0"/>
              <a:t>shared opportunities/challenges, partnership of equals, exchange time, multilateral)</a:t>
            </a:r>
          </a:p>
          <a:p>
            <a:pPr marL="582613" indent="-514350">
              <a:buFont typeface="+mj-lt"/>
              <a:buAutoNum type="arabicPeriod"/>
            </a:pPr>
            <a:r>
              <a:rPr lang="en-US" b="1" dirty="0">
                <a:solidFill>
                  <a:srgbClr val="FFFF00"/>
                </a:solidFill>
              </a:rPr>
              <a:t>Strengths and Interests/Needs</a:t>
            </a:r>
            <a:endParaRPr lang="en-US" dirty="0">
              <a:solidFill>
                <a:srgbClr val="FFFF00"/>
              </a:solidFill>
            </a:endParaRPr>
          </a:p>
          <a:p>
            <a:pPr marL="582613" indent="-514350">
              <a:buFont typeface="+mj-lt"/>
              <a:buAutoNum type="arabicPeriod"/>
            </a:pPr>
            <a:endParaRPr lang="en-US" b="1" dirty="0"/>
          </a:p>
          <a:p>
            <a:pPr marL="582613" indent="-514350">
              <a:buFont typeface="+mj-lt"/>
              <a:buAutoNum type="arabicPeriod"/>
            </a:pPr>
            <a:endParaRPr lang="en-US" dirty="0"/>
          </a:p>
          <a:p>
            <a:pPr marL="582613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D8BE34B9-4928-4A4F-ADEC-3695BCDAD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228983"/>
            <a:ext cx="10363200" cy="914400"/>
          </a:xfrm>
        </p:spPr>
        <p:txBody>
          <a:bodyPr/>
          <a:lstStyle/>
          <a:p>
            <a:r>
              <a:rPr lang="en-US" dirty="0"/>
              <a:t>Developing a Relational Organization: </a:t>
            </a:r>
            <a:br>
              <a:rPr lang="en-US" dirty="0"/>
            </a:br>
            <a:r>
              <a:rPr lang="en-US" dirty="0"/>
              <a:t>Global Liberal Arts Alliance</a:t>
            </a:r>
          </a:p>
        </p:txBody>
      </p:sp>
    </p:spTree>
    <p:extLst>
      <p:ext uri="{BB962C8B-B14F-4D97-AF65-F5344CB8AC3E}">
        <p14:creationId xmlns:p14="http://schemas.microsoft.com/office/powerpoint/2010/main" val="3533351422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AE1C5E-B121-4D0B-9590-4347682A3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613" indent="-514350">
              <a:buFont typeface="+mj-lt"/>
              <a:buAutoNum type="arabicPeriod"/>
            </a:pPr>
            <a:r>
              <a:rPr lang="en-US" b="1" dirty="0"/>
              <a:t>Possibility</a:t>
            </a:r>
            <a:r>
              <a:rPr lang="en-US" dirty="0"/>
              <a:t> </a:t>
            </a:r>
            <a:r>
              <a:rPr lang="en-US" i="1" dirty="0"/>
              <a:t>(liberal arts, global, orphaned, shared opportunities/challenges)</a:t>
            </a:r>
          </a:p>
          <a:p>
            <a:pPr marL="582613" indent="-514350">
              <a:buFont typeface="+mj-lt"/>
              <a:buAutoNum type="arabicPeriod"/>
            </a:pPr>
            <a:r>
              <a:rPr lang="en-US" b="1" dirty="0"/>
              <a:t>Feasibility </a:t>
            </a:r>
            <a:r>
              <a:rPr lang="en-US" b="1" i="1" dirty="0"/>
              <a:t>(</a:t>
            </a:r>
            <a:r>
              <a:rPr lang="en-US" i="1" dirty="0"/>
              <a:t>shared opportunities/challenges, partnership of equals, exchange time, multilateral)</a:t>
            </a:r>
          </a:p>
          <a:p>
            <a:pPr marL="582613" indent="-514350">
              <a:buFont typeface="+mj-lt"/>
              <a:buAutoNum type="arabicPeriod"/>
            </a:pPr>
            <a:r>
              <a:rPr lang="en-US" b="1" dirty="0"/>
              <a:t>Strengths and Interests/Needs</a:t>
            </a:r>
            <a:endParaRPr lang="en-US" dirty="0"/>
          </a:p>
          <a:p>
            <a:pPr marL="582613" indent="-514350">
              <a:buFont typeface="+mj-lt"/>
              <a:buAutoNum type="arabicPeriod"/>
            </a:pPr>
            <a:r>
              <a:rPr lang="en-US" b="1" dirty="0">
                <a:solidFill>
                  <a:srgbClr val="FFFF00"/>
                </a:solidFill>
              </a:rPr>
              <a:t>Develop joint programs</a:t>
            </a:r>
          </a:p>
          <a:p>
            <a:pPr lvl="1"/>
            <a:r>
              <a:rPr lang="en-US" dirty="0"/>
              <a:t>Presidents meet annually</a:t>
            </a:r>
          </a:p>
          <a:p>
            <a:pPr lvl="1"/>
            <a:r>
              <a:rPr lang="en-US" dirty="0"/>
              <a:t>Add chief academic officers</a:t>
            </a:r>
          </a:p>
          <a:p>
            <a:pPr lvl="1"/>
            <a:r>
              <a:rPr lang="en-US" dirty="0"/>
              <a:t>Add liaisons</a:t>
            </a:r>
          </a:p>
          <a:p>
            <a:pPr marL="582613" indent="-514350">
              <a:buFont typeface="+mj-lt"/>
              <a:buAutoNum type="arabicPeriod"/>
            </a:pPr>
            <a:endParaRPr lang="en-US" dirty="0"/>
          </a:p>
          <a:p>
            <a:pPr marL="582613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B771C045-2886-4D78-A211-90F01291F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228983"/>
            <a:ext cx="10363200" cy="914400"/>
          </a:xfrm>
        </p:spPr>
        <p:txBody>
          <a:bodyPr/>
          <a:lstStyle/>
          <a:p>
            <a:r>
              <a:rPr lang="en-US" dirty="0"/>
              <a:t>Developing a Relational Organization: </a:t>
            </a:r>
            <a:br>
              <a:rPr lang="en-US" dirty="0"/>
            </a:br>
            <a:r>
              <a:rPr lang="en-US" dirty="0"/>
              <a:t>Global Liberal Arts Alliance</a:t>
            </a:r>
          </a:p>
        </p:txBody>
      </p:sp>
    </p:spTree>
    <p:extLst>
      <p:ext uri="{BB962C8B-B14F-4D97-AF65-F5344CB8AC3E}">
        <p14:creationId xmlns:p14="http://schemas.microsoft.com/office/powerpoint/2010/main" val="4145631914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AE1C5E-B121-4D0B-9590-4347682A3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613" indent="-514350">
              <a:buFont typeface="+mj-lt"/>
              <a:buAutoNum type="arabicPeriod"/>
            </a:pPr>
            <a:r>
              <a:rPr lang="en-US" b="1" dirty="0"/>
              <a:t>Possibility</a:t>
            </a:r>
            <a:r>
              <a:rPr lang="en-US" dirty="0"/>
              <a:t> (liberal arts, global, orphaned, shared opportunities/challenges)</a:t>
            </a:r>
          </a:p>
          <a:p>
            <a:pPr marL="582613" indent="-514350">
              <a:buFont typeface="+mj-lt"/>
              <a:buAutoNum type="arabicPeriod"/>
            </a:pPr>
            <a:r>
              <a:rPr lang="en-US" b="1" dirty="0"/>
              <a:t>Feasibility (</a:t>
            </a:r>
            <a:r>
              <a:rPr lang="en-US" dirty="0"/>
              <a:t>shared opportunities/challenges, partnership of equals, exchange time, multilateral)</a:t>
            </a:r>
          </a:p>
          <a:p>
            <a:pPr marL="582613" indent="-514350">
              <a:buFont typeface="+mj-lt"/>
              <a:buAutoNum type="arabicPeriod"/>
            </a:pPr>
            <a:r>
              <a:rPr lang="en-US" b="1" dirty="0"/>
              <a:t>Strengths and Interests/Needs</a:t>
            </a:r>
            <a:endParaRPr lang="en-US" dirty="0"/>
          </a:p>
          <a:p>
            <a:pPr marL="582613" indent="-514350">
              <a:buFont typeface="+mj-lt"/>
              <a:buAutoNum type="arabicPeriod"/>
            </a:pPr>
            <a:r>
              <a:rPr lang="en-US" b="1" dirty="0"/>
              <a:t>Develop joint programs </a:t>
            </a:r>
            <a:r>
              <a:rPr lang="en-US" b="1" i="1" dirty="0"/>
              <a:t>(</a:t>
            </a:r>
            <a:r>
              <a:rPr lang="en-US" i="1" dirty="0"/>
              <a:t>presidents, CAOs, liaisons)</a:t>
            </a:r>
          </a:p>
          <a:p>
            <a:pPr marL="582613" indent="-514350">
              <a:buFont typeface="+mj-lt"/>
              <a:buAutoNum type="arabicPeriod"/>
            </a:pPr>
            <a:r>
              <a:rPr lang="en-US" b="1" dirty="0">
                <a:solidFill>
                  <a:srgbClr val="FFFF00"/>
                </a:solidFill>
              </a:rPr>
              <a:t>Add bilateral transactions</a:t>
            </a:r>
          </a:p>
          <a:p>
            <a:pPr marL="582613" indent="-514350">
              <a:buFont typeface="+mj-lt"/>
              <a:buAutoNum type="arabicPeriod"/>
            </a:pPr>
            <a:endParaRPr lang="en-US" dirty="0"/>
          </a:p>
          <a:p>
            <a:pPr marL="582613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F8B824D2-DA38-4378-806F-50B4317F1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228983"/>
            <a:ext cx="10363200" cy="914400"/>
          </a:xfrm>
        </p:spPr>
        <p:txBody>
          <a:bodyPr/>
          <a:lstStyle/>
          <a:p>
            <a:r>
              <a:rPr lang="en-US" dirty="0"/>
              <a:t>Developing a Relational Organization: </a:t>
            </a:r>
            <a:br>
              <a:rPr lang="en-US" dirty="0"/>
            </a:br>
            <a:r>
              <a:rPr lang="en-US" dirty="0"/>
              <a:t>Global Liberal Arts Alliance</a:t>
            </a:r>
          </a:p>
        </p:txBody>
      </p:sp>
    </p:spTree>
    <p:extLst>
      <p:ext uri="{BB962C8B-B14F-4D97-AF65-F5344CB8AC3E}">
        <p14:creationId xmlns:p14="http://schemas.microsoft.com/office/powerpoint/2010/main" val="3513276509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AE1C5E-B121-4D0B-9590-4347682A3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613" indent="-514350">
              <a:buFont typeface="+mj-lt"/>
              <a:buAutoNum type="arabicPeriod"/>
            </a:pPr>
            <a:r>
              <a:rPr lang="en-US" b="1" dirty="0"/>
              <a:t>Possibility</a:t>
            </a:r>
            <a:r>
              <a:rPr lang="en-US" dirty="0"/>
              <a:t> (liberal arts, global, orphaned, shared opportunities/challenges)</a:t>
            </a:r>
          </a:p>
          <a:p>
            <a:pPr marL="582613" indent="-514350">
              <a:buFont typeface="+mj-lt"/>
              <a:buAutoNum type="arabicPeriod"/>
            </a:pPr>
            <a:r>
              <a:rPr lang="en-US" b="1" dirty="0"/>
              <a:t>Feasibility (</a:t>
            </a:r>
            <a:r>
              <a:rPr lang="en-US" dirty="0"/>
              <a:t>shared opportunities/challenges, partnership of equals, exchange time, multilateral)</a:t>
            </a:r>
          </a:p>
          <a:p>
            <a:pPr marL="582613" indent="-514350">
              <a:buFont typeface="+mj-lt"/>
              <a:buAutoNum type="arabicPeriod"/>
            </a:pPr>
            <a:r>
              <a:rPr lang="en-US" b="1" dirty="0"/>
              <a:t>Strengths and Interests/Needs</a:t>
            </a:r>
            <a:endParaRPr lang="en-US" dirty="0"/>
          </a:p>
          <a:p>
            <a:pPr marL="582613" indent="-514350">
              <a:buFont typeface="+mj-lt"/>
              <a:buAutoNum type="arabicPeriod"/>
            </a:pPr>
            <a:r>
              <a:rPr lang="en-US" b="1" dirty="0"/>
              <a:t>Develop joint programs (</a:t>
            </a:r>
            <a:r>
              <a:rPr lang="en-US" dirty="0"/>
              <a:t>presidents, CAOs, liaisons)</a:t>
            </a:r>
          </a:p>
          <a:p>
            <a:pPr marL="582613" indent="-514350">
              <a:buFont typeface="+mj-lt"/>
              <a:buAutoNum type="arabicPeriod"/>
            </a:pPr>
            <a:r>
              <a:rPr lang="en-US" b="1" dirty="0"/>
              <a:t>Add bilateral transactions</a:t>
            </a:r>
          </a:p>
          <a:p>
            <a:pPr marL="582613" indent="-514350">
              <a:buFont typeface="+mj-lt"/>
              <a:buAutoNum type="arabicPeriod"/>
            </a:pPr>
            <a:endParaRPr lang="en-US" dirty="0"/>
          </a:p>
          <a:p>
            <a:pPr marL="582613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3A7FCCE-E72B-4665-946D-A170B20EB268}"/>
              </a:ext>
            </a:extLst>
          </p:cNvPr>
          <p:cNvSpPr txBox="1"/>
          <p:nvPr/>
        </p:nvSpPr>
        <p:spPr>
          <a:xfrm>
            <a:off x="1385889" y="5647234"/>
            <a:ext cx="957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FFFF00"/>
                </a:solidFill>
              </a:rPr>
              <a:t>Build and Reinforce Relationships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977AD362-7A66-4827-961F-23CA45B9F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228983"/>
            <a:ext cx="10363200" cy="914400"/>
          </a:xfrm>
        </p:spPr>
        <p:txBody>
          <a:bodyPr/>
          <a:lstStyle/>
          <a:p>
            <a:r>
              <a:rPr lang="en-US" dirty="0"/>
              <a:t>Developing a Relational Organization: </a:t>
            </a:r>
            <a:br>
              <a:rPr lang="en-US" dirty="0"/>
            </a:br>
            <a:r>
              <a:rPr lang="en-US" dirty="0"/>
              <a:t>Global Liberal Arts Alliance</a:t>
            </a:r>
          </a:p>
        </p:txBody>
      </p:sp>
    </p:spTree>
    <p:extLst>
      <p:ext uri="{BB962C8B-B14F-4D97-AF65-F5344CB8AC3E}">
        <p14:creationId xmlns:p14="http://schemas.microsoft.com/office/powerpoint/2010/main" val="4217085978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BE8A58-B06E-470C-B788-9668E3CE4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043686"/>
            <a:ext cx="11776075" cy="4572000"/>
          </a:xfrm>
        </p:spPr>
        <p:txBody>
          <a:bodyPr/>
          <a:lstStyle/>
          <a:p>
            <a:pPr marL="68263" indent="0">
              <a:buNone/>
            </a:pPr>
            <a:r>
              <a:rPr lang="en-US" sz="5000" dirty="0"/>
              <a:t>Relational  </a:t>
            </a:r>
            <a:r>
              <a:rPr lang="en-US" sz="5000" dirty="0">
                <a:sym typeface="Wingdings" panose="05000000000000000000" pitchFamily="2" charset="2"/>
              </a:rPr>
              <a:t> </a:t>
            </a:r>
          </a:p>
          <a:p>
            <a:pPr marL="68263" indent="0">
              <a:buNone/>
            </a:pPr>
            <a:endParaRPr lang="en-US" sz="2500" dirty="0">
              <a:sym typeface="Wingdings" panose="05000000000000000000" pitchFamily="2" charset="2"/>
            </a:endParaRPr>
          </a:p>
          <a:p>
            <a:pPr marL="68263" indent="0">
              <a:buNone/>
            </a:pPr>
            <a:r>
              <a:rPr lang="en-US" sz="5000" dirty="0">
                <a:sym typeface="Wingdings" panose="05000000000000000000" pitchFamily="2" charset="2"/>
              </a:rPr>
              <a:t>	  F</a:t>
            </a:r>
            <a:r>
              <a:rPr lang="en-US" sz="5000" dirty="0"/>
              <a:t>amiliarity and Trust </a:t>
            </a:r>
            <a:r>
              <a:rPr lang="en-US" sz="5000" dirty="0">
                <a:sym typeface="Wingdings" panose="05000000000000000000" pitchFamily="2" charset="2"/>
              </a:rPr>
              <a:t></a:t>
            </a:r>
          </a:p>
          <a:p>
            <a:pPr marL="68263" indent="0">
              <a:buNone/>
            </a:pPr>
            <a:r>
              <a:rPr lang="en-US" sz="2500" dirty="0">
                <a:sym typeface="Wingdings" panose="05000000000000000000" pitchFamily="2" charset="2"/>
              </a:rPr>
              <a:t> </a:t>
            </a:r>
          </a:p>
          <a:p>
            <a:pPr marL="68263" indent="0">
              <a:buNone/>
            </a:pPr>
            <a:r>
              <a:rPr lang="en-US" sz="5000" dirty="0">
                <a:sym typeface="Wingdings" panose="05000000000000000000" pitchFamily="2" charset="2"/>
              </a:rPr>
              <a:t>			  Shared/Joint Programs</a:t>
            </a:r>
            <a:r>
              <a:rPr lang="en-US" sz="5000" dirty="0"/>
              <a:t> </a:t>
            </a:r>
            <a:r>
              <a:rPr lang="en-US" sz="5000" dirty="0">
                <a:sym typeface="Wingdings" panose="05000000000000000000" pitchFamily="2" charset="2"/>
              </a:rPr>
              <a:t></a:t>
            </a:r>
          </a:p>
          <a:p>
            <a:pPr marL="68263" indent="0">
              <a:buNone/>
            </a:pPr>
            <a:endParaRPr lang="en-US" sz="2500" dirty="0">
              <a:sym typeface="Wingdings" panose="05000000000000000000" pitchFamily="2" charset="2"/>
            </a:endParaRPr>
          </a:p>
          <a:p>
            <a:pPr marL="68263" indent="0">
              <a:buNone/>
            </a:pPr>
            <a:r>
              <a:rPr lang="en-US" sz="5000" dirty="0">
                <a:sym typeface="Wingdings" panose="05000000000000000000" pitchFamily="2" charset="2"/>
              </a:rPr>
              <a:t>					      B</a:t>
            </a:r>
            <a:r>
              <a:rPr lang="en-US" sz="5000" dirty="0"/>
              <a:t>ilateral Programs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0AF2B92-51F4-43AC-8A61-7E2F1A5CC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7923E-A8B6-4A5A-8E86-C4B50CC7F765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8349120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0552C3-F356-4914-95C0-B92561AB7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0" y="1427163"/>
            <a:ext cx="10363200" cy="4572000"/>
          </a:xfrm>
        </p:spPr>
        <p:txBody>
          <a:bodyPr/>
          <a:lstStyle/>
          <a:p>
            <a:r>
              <a:rPr lang="en-US" sz="4000" b="1" dirty="0"/>
              <a:t>30</a:t>
            </a:r>
            <a:r>
              <a:rPr lang="en-US" sz="4000" dirty="0"/>
              <a:t> liberal arts colleges – 19 countries</a:t>
            </a:r>
          </a:p>
          <a:p>
            <a:r>
              <a:rPr lang="en-US" sz="4000" b="1" dirty="0"/>
              <a:t>100+</a:t>
            </a:r>
            <a:r>
              <a:rPr lang="en-US" sz="4000" dirty="0"/>
              <a:t> Alliance-supported conferences, professional development or sabbatical visits, research collaborations, and technology-linked international courses.</a:t>
            </a:r>
          </a:p>
          <a:p>
            <a:r>
              <a:rPr lang="en-US" sz="4000" b="1" dirty="0"/>
              <a:t>900+</a:t>
            </a:r>
            <a:r>
              <a:rPr lang="en-US" sz="4000" dirty="0"/>
              <a:t> faculty and staff involved</a:t>
            </a:r>
          </a:p>
          <a:p>
            <a:r>
              <a:rPr lang="en-US" sz="4000" dirty="0"/>
              <a:t>Adding special student programs (150+)</a:t>
            </a:r>
          </a:p>
          <a:p>
            <a:r>
              <a:rPr lang="en-US" sz="4000" dirty="0"/>
              <a:t>Growing number of bilateral initiatives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ADF8581A-6581-42B0-B008-6EFB37B4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512763"/>
            <a:ext cx="10363200" cy="914400"/>
          </a:xfrm>
        </p:spPr>
        <p:txBody>
          <a:bodyPr/>
          <a:lstStyle/>
          <a:p>
            <a:r>
              <a:rPr lang="en-US" dirty="0"/>
              <a:t>Global Liberal Arts Alliance </a:t>
            </a:r>
            <a:r>
              <a:rPr lang="en-US" b="1" dirty="0">
                <a:solidFill>
                  <a:srgbClr val="FFFF00"/>
                </a:solidFill>
              </a:rPr>
              <a:t>Relationships</a:t>
            </a:r>
          </a:p>
        </p:txBody>
      </p:sp>
    </p:spTree>
    <p:extLst>
      <p:ext uri="{BB962C8B-B14F-4D97-AF65-F5344CB8AC3E}">
        <p14:creationId xmlns:p14="http://schemas.microsoft.com/office/powerpoint/2010/main" val="116996069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9701EC-68C6-4542-8052-0347DB1F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Liberal Arts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5DDA5E-D61D-4802-8938-BAB478C5F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0" y="1190679"/>
            <a:ext cx="10363200" cy="8032147"/>
          </a:xfrm>
        </p:spPr>
        <p:txBody>
          <a:bodyPr/>
          <a:lstStyle/>
          <a:p>
            <a:r>
              <a:rPr lang="en-US" sz="4000" dirty="0"/>
              <a:t>high levels of engagement among students and faculty, </a:t>
            </a:r>
          </a:p>
          <a:p>
            <a:r>
              <a:rPr lang="en-US" sz="4000" dirty="0"/>
              <a:t>mentoring relationships, </a:t>
            </a:r>
          </a:p>
          <a:p>
            <a:r>
              <a:rPr lang="en-US" sz="4000" dirty="0"/>
              <a:t>mutual respect and trust, and </a:t>
            </a:r>
          </a:p>
          <a:p>
            <a:r>
              <a:rPr lang="en-US" sz="4000" dirty="0"/>
              <a:t>openness to new ideas and different perspectives</a:t>
            </a:r>
          </a:p>
          <a:p>
            <a:pPr marL="68263" indent="0">
              <a:buNone/>
            </a:pP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187694667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4F480EC-AC1E-43B5-9045-27027550C7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327025"/>
            <a:ext cx="8758237" cy="627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036544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21D5B58-1C60-497A-8E29-19806C6B7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7923E-A8B6-4A5A-8E86-C4B50CC7F765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4F480EC-AC1E-43B5-9045-27027550C7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327025"/>
            <a:ext cx="8758237" cy="6272212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xmlns="" id="{5D322B83-390B-42D3-9DDD-2825BC7B41CC}"/>
              </a:ext>
            </a:extLst>
          </p:cNvPr>
          <p:cNvSpPr/>
          <p:nvPr/>
        </p:nvSpPr>
        <p:spPr>
          <a:xfrm>
            <a:off x="4627177" y="76200"/>
            <a:ext cx="6093373" cy="6781800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7820C41-0795-440E-89F8-2CBE9E438C1E}"/>
              </a:ext>
            </a:extLst>
          </p:cNvPr>
          <p:cNvSpPr txBox="1"/>
          <p:nvPr/>
        </p:nvSpPr>
        <p:spPr>
          <a:xfrm rot="20013588">
            <a:off x="9354204" y="497317"/>
            <a:ext cx="27326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FFFF00"/>
                </a:solidFill>
              </a:rPr>
              <a:t>Liberal Arts Values</a:t>
            </a:r>
          </a:p>
        </p:txBody>
      </p:sp>
    </p:spTree>
    <p:extLst>
      <p:ext uri="{BB962C8B-B14F-4D97-AF65-F5344CB8AC3E}">
        <p14:creationId xmlns:p14="http://schemas.microsoft.com/office/powerpoint/2010/main" val="2954631745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4F480EC-AC1E-43B5-9045-27027550C7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327025"/>
            <a:ext cx="8758237" cy="6272212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xmlns="" id="{5D322B83-390B-42D3-9DDD-2825BC7B41CC}"/>
              </a:ext>
            </a:extLst>
          </p:cNvPr>
          <p:cNvSpPr/>
          <p:nvPr/>
        </p:nvSpPr>
        <p:spPr>
          <a:xfrm>
            <a:off x="4627177" y="76200"/>
            <a:ext cx="6093373" cy="6781800"/>
          </a:xfrm>
          <a:prstGeom prst="ellipse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7820C41-0795-440E-89F8-2CBE9E438C1E}"/>
              </a:ext>
            </a:extLst>
          </p:cNvPr>
          <p:cNvSpPr txBox="1"/>
          <p:nvPr/>
        </p:nvSpPr>
        <p:spPr>
          <a:xfrm rot="20013588">
            <a:off x="9354204" y="497317"/>
            <a:ext cx="27326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FFFF00"/>
                </a:solidFill>
              </a:rPr>
              <a:t>Liberal Arts Values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385263FD-C5B4-42C1-8F0B-68CDE8C71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154484">
            <a:off x="-317041" y="1901081"/>
            <a:ext cx="11564260" cy="914400"/>
          </a:xfrm>
        </p:spPr>
        <p:txBody>
          <a:bodyPr/>
          <a:lstStyle/>
          <a:p>
            <a:r>
              <a:rPr lang="en-US" sz="4800" dirty="0"/>
              <a:t>Global Liberal Arts Alliance </a:t>
            </a:r>
            <a:r>
              <a:rPr lang="en-US" sz="4800" b="1" dirty="0">
                <a:solidFill>
                  <a:srgbClr val="FFFF00"/>
                </a:solidFill>
              </a:rPr>
              <a:t>Relationships</a:t>
            </a:r>
          </a:p>
        </p:txBody>
      </p:sp>
    </p:spTree>
    <p:extLst>
      <p:ext uri="{BB962C8B-B14F-4D97-AF65-F5344CB8AC3E}">
        <p14:creationId xmlns:p14="http://schemas.microsoft.com/office/powerpoint/2010/main" val="2663613117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9701EC-68C6-4542-8052-0347DB1F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Liberal Arts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5DDA5E-D61D-4802-8938-BAB478C5F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0" y="1190679"/>
            <a:ext cx="10363200" cy="8032147"/>
          </a:xfrm>
        </p:spPr>
        <p:txBody>
          <a:bodyPr/>
          <a:lstStyle/>
          <a:p>
            <a:r>
              <a:rPr lang="en-US" sz="4000" dirty="0"/>
              <a:t>high levels of engagement among students and faculty, </a:t>
            </a:r>
          </a:p>
          <a:p>
            <a:r>
              <a:rPr lang="en-US" sz="4000" dirty="0"/>
              <a:t>mentoring relationships, </a:t>
            </a:r>
          </a:p>
          <a:p>
            <a:r>
              <a:rPr lang="en-US" sz="4000" dirty="0"/>
              <a:t>mutual respect and trust, and </a:t>
            </a:r>
          </a:p>
          <a:p>
            <a:r>
              <a:rPr lang="en-US" sz="4000" dirty="0"/>
              <a:t>openness to new ideas and different perspectives</a:t>
            </a:r>
          </a:p>
          <a:p>
            <a:pPr marL="68263" indent="0">
              <a:buNone/>
            </a:pPr>
            <a:endParaRPr lang="en-US" sz="4000" i="1" dirty="0"/>
          </a:p>
          <a:p>
            <a:pPr marL="68263" indent="0">
              <a:buNone/>
            </a:pPr>
            <a:r>
              <a:rPr lang="en-US" sz="4400" b="1" i="1" dirty="0">
                <a:solidFill>
                  <a:srgbClr val="FFFF00"/>
                </a:solidFill>
              </a:rPr>
              <a:t>It’s all about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52782227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8F32DC-6DA1-4666-ABCC-33B4557FC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158822"/>
            <a:ext cx="10363200" cy="914400"/>
          </a:xfrm>
        </p:spPr>
        <p:txBody>
          <a:bodyPr/>
          <a:lstStyle/>
          <a:p>
            <a:r>
              <a:rPr lang="en-US" dirty="0"/>
              <a:t>Transactional and Relational Approaches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7283398-D7B8-4A0F-9796-6904C7BEE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232" y="889472"/>
            <a:ext cx="2899815" cy="411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87952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8F32DC-6DA1-4666-ABCC-33B4557FC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158822"/>
            <a:ext cx="10363200" cy="914400"/>
          </a:xfrm>
        </p:spPr>
        <p:txBody>
          <a:bodyPr/>
          <a:lstStyle/>
          <a:p>
            <a:r>
              <a:rPr lang="en-US" dirty="0"/>
              <a:t>Transactional and Relational Approaches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78CA715-19F5-43A5-BBC1-554EDC544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232" y="889472"/>
            <a:ext cx="2889014" cy="588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0680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3A576B1-BE01-4A18-8C48-46020B890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234" y="893064"/>
            <a:ext cx="5082810" cy="588873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xmlns="" id="{BC0F77C4-D262-4E17-8497-B2F504772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158822"/>
            <a:ext cx="10363200" cy="914400"/>
          </a:xfrm>
        </p:spPr>
        <p:txBody>
          <a:bodyPr/>
          <a:lstStyle/>
          <a:p>
            <a:r>
              <a:rPr lang="en-US" dirty="0"/>
              <a:t>Transactional and Relational Approaches</a:t>
            </a:r>
          </a:p>
        </p:txBody>
      </p:sp>
    </p:spTree>
    <p:extLst>
      <p:ext uri="{BB962C8B-B14F-4D97-AF65-F5344CB8AC3E}">
        <p14:creationId xmlns:p14="http://schemas.microsoft.com/office/powerpoint/2010/main" val="235418935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8F32DC-6DA1-4666-ABCC-33B4557FC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158822"/>
            <a:ext cx="10363200" cy="914400"/>
          </a:xfrm>
        </p:spPr>
        <p:txBody>
          <a:bodyPr/>
          <a:lstStyle/>
          <a:p>
            <a:r>
              <a:rPr lang="en-US" dirty="0"/>
              <a:t>Transactional and Relational Approaches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47EC2B7-B0BD-4D77-BBAC-7B847956F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234" y="893064"/>
            <a:ext cx="7276606" cy="588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01168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8F32DC-6DA1-4666-ABCC-33B4557FC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158822"/>
            <a:ext cx="10363200" cy="914400"/>
          </a:xfrm>
        </p:spPr>
        <p:txBody>
          <a:bodyPr/>
          <a:lstStyle/>
          <a:p>
            <a:r>
              <a:rPr lang="en-US" dirty="0"/>
              <a:t>Transactional and Relational Approaches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A844394-4D4D-4B7F-BF32-989DDFF7C9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234" y="891000"/>
            <a:ext cx="9473721" cy="58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73001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8F32DC-6DA1-4666-ABCC-33B4557FC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158822"/>
            <a:ext cx="10363200" cy="914400"/>
          </a:xfrm>
        </p:spPr>
        <p:txBody>
          <a:bodyPr/>
          <a:lstStyle/>
          <a:p>
            <a:r>
              <a:rPr lang="en-US" dirty="0"/>
              <a:t>Transactional and Relational Approaches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C070734-1C35-417D-8595-6002694BD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234" y="889752"/>
            <a:ext cx="9470402" cy="588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331477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ightfall design templat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ightfall design template" id="{8E782A46-4514-4890-A557-B2C16D284495}" vid="{905231CD-0261-44B0-B7D7-6EDADDAACF34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32C19C-A75B-4E3F-8B30-1035B9FCAD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Nightfall design slides</Template>
  <TotalTime>0</TotalTime>
  <Words>408</Words>
  <Application>Microsoft Office PowerPoint</Application>
  <PresentationFormat>Widescreen</PresentationFormat>
  <Paragraphs>86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Wingdings</vt:lpstr>
      <vt:lpstr>Wingdings 2</vt:lpstr>
      <vt:lpstr>Wingdings 3</vt:lpstr>
      <vt:lpstr>Nightfall design template</vt:lpstr>
      <vt:lpstr>Centers for Global Learning:  Variations in Structure and Operations  Developing Global Education Networks: Transactional and Relational Approaches</vt:lpstr>
      <vt:lpstr>Liberal Arts Values</vt:lpstr>
      <vt:lpstr>Liberal Arts Values</vt:lpstr>
      <vt:lpstr>Transactional and Relational Approaches</vt:lpstr>
      <vt:lpstr>Transactional and Relational Approaches</vt:lpstr>
      <vt:lpstr>Transactional and Relational Approaches</vt:lpstr>
      <vt:lpstr>Transactional and Relational Approaches </vt:lpstr>
      <vt:lpstr>Transactional and Relational Approaches</vt:lpstr>
      <vt:lpstr>Transactional and Relational Approaches</vt:lpstr>
      <vt:lpstr>Transactional and Relational Approaches </vt:lpstr>
      <vt:lpstr>Transactional and Relational Approaches</vt:lpstr>
      <vt:lpstr>Developing a Relational Organization:  Global Liberal Arts Alliance</vt:lpstr>
      <vt:lpstr>Developing a Relational Organization:  Global Liberal Arts Alliance</vt:lpstr>
      <vt:lpstr>Developing a Relational Organization:  Global Liberal Arts Alliance</vt:lpstr>
      <vt:lpstr>Developing a Relational Organization:  Global Liberal Arts Alliance</vt:lpstr>
      <vt:lpstr>Developing a Relational Organization:  Global Liberal Arts Alliance</vt:lpstr>
      <vt:lpstr>Developing a Relational Organization:  Global Liberal Arts Alliance</vt:lpstr>
      <vt:lpstr>PowerPoint Presentation</vt:lpstr>
      <vt:lpstr>Global Liberal Arts Alliance Relationships</vt:lpstr>
      <vt:lpstr>PowerPoint Presentation</vt:lpstr>
      <vt:lpstr>PowerPoint Presentation</vt:lpstr>
      <vt:lpstr>Global Liberal Arts Alliance Relationships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2016-09-09T19:04:51Z</dcterms:created>
  <dcterms:modified xsi:type="dcterms:W3CDTF">2018-06-19T22:12:22Z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TC034605339991</vt:lpwstr>
  </property>
</Properties>
</file>