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8" r:id="rId4"/>
    <p:sldId id="262" r:id="rId5"/>
    <p:sldId id="259" r:id="rId6"/>
    <p:sldId id="260" r:id="rId7"/>
    <p:sldId id="266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/>
    <p:restoredTop sz="94745"/>
  </p:normalViewPr>
  <p:slideViewPr>
    <p:cSldViewPr snapToGrid="0" snapToObjects="1">
      <p:cViewPr varScale="1">
        <p:scale>
          <a:sx n="103" d="100"/>
          <a:sy n="103" d="100"/>
        </p:scale>
        <p:origin x="144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1CDCE-1C8D-C942-BEC5-A958FFD36A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Replicating Intercultural Learning </a:t>
            </a:r>
            <a:br>
              <a:rPr lang="en-US" sz="3200" dirty="0"/>
            </a:br>
            <a:r>
              <a:rPr lang="en-US" sz="3200" dirty="0"/>
              <a:t>in the High-Tech Classroom: </a:t>
            </a:r>
            <a:br>
              <a:rPr lang="en-US" sz="3200" dirty="0"/>
            </a:br>
            <a:r>
              <a:rPr lang="en-US" sz="3200" dirty="0"/>
              <a:t>Unforeseen 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345733-DDBF-D049-91B0-D0021FBE96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Bernardo Antonio González</a:t>
            </a:r>
          </a:p>
          <a:p>
            <a:r>
              <a:rPr lang="en-US" sz="1800" dirty="0"/>
              <a:t>Director, Fries Center for Global Studies &amp; Professor of Spanish</a:t>
            </a:r>
          </a:p>
          <a:p>
            <a:r>
              <a:rPr lang="en-US" sz="1800" dirty="0"/>
              <a:t>Wesleyan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2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CCEB7-54D3-274C-9CCB-94DAB60E2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Wesleyan senior survey: 2015-2017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BBCDA4D-73C5-454A-9E0C-2C591F1C6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336" y="2180908"/>
            <a:ext cx="7814371" cy="43955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A922DA-54E5-6E42-908F-E099676D83E0}"/>
              </a:ext>
            </a:extLst>
          </p:cNvPr>
          <p:cNvSpPr txBox="1"/>
          <p:nvPr/>
        </p:nvSpPr>
        <p:spPr>
          <a:xfrm>
            <a:off x="8279572" y="3640036"/>
            <a:ext cx="30668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95% of those who have </a:t>
            </a:r>
            <a:br>
              <a:rPr lang="en-US" dirty="0"/>
            </a:br>
            <a:r>
              <a:rPr lang="en-US" dirty="0"/>
              <a:t>studied abroad </a:t>
            </a:r>
          </a:p>
          <a:p>
            <a:r>
              <a:rPr lang="en-US" dirty="0"/>
              <a:t>express overall satisfaction </a:t>
            </a:r>
          </a:p>
          <a:p>
            <a:r>
              <a:rPr lang="en-US" dirty="0"/>
              <a:t>with their</a:t>
            </a:r>
          </a:p>
          <a:p>
            <a:r>
              <a:rPr lang="en-US" dirty="0"/>
              <a:t>undergraduate experience</a:t>
            </a:r>
          </a:p>
        </p:txBody>
      </p:sp>
    </p:spTree>
    <p:extLst>
      <p:ext uri="{BB962C8B-B14F-4D97-AF65-F5344CB8AC3E}">
        <p14:creationId xmlns:p14="http://schemas.microsoft.com/office/powerpoint/2010/main" val="309000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99FE8-E0A5-EE4E-BF47-DCD7D7A1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Reflecting or constructing an intercultural reality?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EF6AB351-A7A9-D742-90B9-486FF5A90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778" y="2128603"/>
            <a:ext cx="8025033" cy="433215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40FF11-3C69-2B4D-8911-966E131615CD}"/>
              </a:ext>
            </a:extLst>
          </p:cNvPr>
          <p:cNvSpPr txBox="1"/>
          <p:nvPr/>
        </p:nvSpPr>
        <p:spPr>
          <a:xfrm>
            <a:off x="8154648" y="3636520"/>
            <a:ext cx="3722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”unprecedented levels </a:t>
            </a:r>
            <a:br>
              <a:rPr lang="en-US" dirty="0"/>
            </a:br>
            <a:r>
              <a:rPr lang="en-US" dirty="0"/>
              <a:t>of mobility &amp; exchange”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“an increasingly </a:t>
            </a:r>
            <a:br>
              <a:rPr lang="en-US" dirty="0"/>
            </a:br>
            <a:r>
              <a:rPr lang="en-US" dirty="0"/>
              <a:t>interdependent world”</a:t>
            </a:r>
          </a:p>
        </p:txBody>
      </p:sp>
    </p:spTree>
    <p:extLst>
      <p:ext uri="{BB962C8B-B14F-4D97-AF65-F5344CB8AC3E}">
        <p14:creationId xmlns:p14="http://schemas.microsoft.com/office/powerpoint/2010/main" val="25772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036709-227C-8C4E-B4DF-ABAE3669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3" y="753228"/>
            <a:ext cx="10114300" cy="1080938"/>
          </a:xfrm>
        </p:spPr>
        <p:txBody>
          <a:bodyPr/>
          <a:lstStyle/>
          <a:p>
            <a:r>
              <a:rPr lang="en-US" dirty="0"/>
              <a:t>Readings in </a:t>
            </a:r>
            <a:r>
              <a:rPr lang="en-US" i="1" dirty="0"/>
              <a:t>cosmopolitanism:</a:t>
            </a:r>
            <a:r>
              <a:rPr lang="en-US" dirty="0"/>
              <a:t> wishful thinking?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DFDC2FB-B7BF-3147-8AF8-B85AE330D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911" y="2691288"/>
            <a:ext cx="2208261" cy="348010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0013FC-1CCA-5F49-B584-5F23835CB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176" y="2667815"/>
            <a:ext cx="2256306" cy="3503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9124B04-8CCD-424C-A4C1-41B9C0706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486" y="2691288"/>
            <a:ext cx="2314271" cy="34801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207B16-B35F-C840-8DAD-9C41DFFC4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762" y="2695424"/>
            <a:ext cx="2317314" cy="347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6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5DE172-269A-7849-9733-39F1E4FE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 of time spent abroad: 2003 - 2014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5D65783-E914-9847-807F-F7DA0E4DE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029" y="2306819"/>
            <a:ext cx="6251275" cy="41675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B9D053-E601-614F-A8BA-B71BB966F321}"/>
              </a:ext>
            </a:extLst>
          </p:cNvPr>
          <p:cNvSpPr txBox="1"/>
          <p:nvPr/>
        </p:nvSpPr>
        <p:spPr>
          <a:xfrm>
            <a:off x="194872" y="3687581"/>
            <a:ext cx="343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262626"/>
                </a:solidFill>
              </a:rPr>
              <a:t>On the decline</a:t>
            </a:r>
            <a:r>
              <a:rPr lang="en-US" b="1" dirty="0">
                <a:solidFill>
                  <a:srgbClr val="262626"/>
                </a:solidFill>
              </a:rPr>
              <a:t>: </a:t>
            </a:r>
            <a:br>
              <a:rPr lang="en-US" b="1" dirty="0">
                <a:solidFill>
                  <a:srgbClr val="262626"/>
                </a:solidFill>
              </a:rPr>
            </a:br>
            <a:r>
              <a:rPr lang="en-US" b="1" dirty="0">
                <a:solidFill>
                  <a:srgbClr val="262626"/>
                </a:solidFill>
              </a:rPr>
              <a:t>One semester / academic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55993B-202B-C745-9134-7E71DE37EEE3}"/>
              </a:ext>
            </a:extLst>
          </p:cNvPr>
          <p:cNvSpPr txBox="1"/>
          <p:nvPr/>
        </p:nvSpPr>
        <p:spPr>
          <a:xfrm>
            <a:off x="194872" y="4529566"/>
            <a:ext cx="4653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262626"/>
                </a:solidFill>
              </a:rPr>
              <a:t>On the rise</a:t>
            </a:r>
            <a:r>
              <a:rPr lang="en-US" b="1" dirty="0">
                <a:solidFill>
                  <a:srgbClr val="262626"/>
                </a:solidFill>
              </a:rPr>
              <a:t>:</a:t>
            </a:r>
            <a:br>
              <a:rPr lang="en-US" b="1" dirty="0">
                <a:solidFill>
                  <a:srgbClr val="262626"/>
                </a:solidFill>
              </a:rPr>
            </a:br>
            <a:r>
              <a:rPr lang="en-US" b="1" dirty="0">
                <a:solidFill>
                  <a:srgbClr val="262626"/>
                </a:solidFill>
              </a:rPr>
              <a:t>8 weeks or less during the academic year</a:t>
            </a:r>
          </a:p>
        </p:txBody>
      </p:sp>
    </p:spTree>
    <p:extLst>
      <p:ext uri="{BB962C8B-B14F-4D97-AF65-F5344CB8AC3E}">
        <p14:creationId xmlns:p14="http://schemas.microsoft.com/office/powerpoint/2010/main" val="239590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D40C6-7263-AD46-8332-B0B0D13E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concentric circles of experience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4B8A8B9-2FCA-0841-ADD0-B8F264E4E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2397" y="2143367"/>
            <a:ext cx="4248098" cy="403737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E8A267-7DFC-4F42-8B4B-FBC4E6051D10}"/>
              </a:ext>
            </a:extLst>
          </p:cNvPr>
          <p:cNvSpPr txBox="1"/>
          <p:nvPr/>
        </p:nvSpPr>
        <p:spPr>
          <a:xfrm>
            <a:off x="1547445" y="6314097"/>
            <a:ext cx="815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to make the connection between </a:t>
            </a:r>
            <a:r>
              <a:rPr lang="en-US" sz="2400" i="1" dirty="0"/>
              <a:t>self</a:t>
            </a:r>
            <a:r>
              <a:rPr lang="en-US" sz="2400" dirty="0"/>
              <a:t> and </a:t>
            </a:r>
            <a:r>
              <a:rPr lang="en-US" sz="2400" i="1" dirty="0"/>
              <a:t>humanity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11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3F1064-6C96-A349-9556-2383A100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Chus</a:t>
            </a:r>
            <a:r>
              <a:rPr lang="en-US" dirty="0"/>
              <a:t> Gutiérrez, </a:t>
            </a:r>
            <a:r>
              <a:rPr lang="en-US" i="1" dirty="0" err="1"/>
              <a:t>Retorno</a:t>
            </a:r>
            <a:r>
              <a:rPr lang="en-US" i="1" dirty="0"/>
              <a:t> a </a:t>
            </a:r>
            <a:r>
              <a:rPr lang="en-US" i="1" dirty="0" err="1"/>
              <a:t>Hansala</a:t>
            </a:r>
            <a:r>
              <a:rPr lang="en-US" i="1" dirty="0"/>
              <a:t>: </a:t>
            </a:r>
            <a:br>
              <a:rPr lang="en-US" i="1" dirty="0"/>
            </a:br>
            <a:r>
              <a:rPr lang="en-US" i="1" dirty="0"/>
              <a:t>“the journey that changed them forever”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6B40F8B-72F3-3D48-99EE-1433DFA6E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4190" y="2258176"/>
            <a:ext cx="2893668" cy="42610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0CD59E-4F2F-6A49-9645-EEA0BC8E5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753" y="2258176"/>
            <a:ext cx="3567949" cy="1866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C42473-1134-424A-9B19-1A3F73771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753" y="4348777"/>
            <a:ext cx="3311983" cy="217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538A51-3197-E646-8544-88B58590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&amp; the intercultural classroom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BBCCFFC-B6A9-7A47-86EC-7084A7283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48" y="2438461"/>
            <a:ext cx="5365856" cy="386213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61CEFB0-B8BF-614C-B22B-751262206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511" y="2294076"/>
            <a:ext cx="5045660" cy="402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9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538A51-3197-E646-8544-88B58590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&amp; the intercultural classroom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8DE1861-5B8A-7446-8C1F-7684D3CB6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080" y="2501745"/>
            <a:ext cx="3357512" cy="390835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1603AC5-775D-C349-91B1-2AF0A4E80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629" y="2462061"/>
            <a:ext cx="6965941" cy="3951506"/>
          </a:xfrm>
        </p:spPr>
      </p:pic>
    </p:spTree>
    <p:extLst>
      <p:ext uri="{BB962C8B-B14F-4D97-AF65-F5344CB8AC3E}">
        <p14:creationId xmlns:p14="http://schemas.microsoft.com/office/powerpoint/2010/main" val="98983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89D94E-7265-FC4D-AFCC-2D4104CF3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”enormous” increase in mobility → ???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A06F554-BC3F-534F-BF54-6D512D7AF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18" y="2153476"/>
            <a:ext cx="5847907" cy="387171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00FA17-405E-4240-81C3-FF7FE7D5B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702" y="2149795"/>
            <a:ext cx="4387244" cy="3875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9E9C84-7B18-6A42-A181-F5362DA47A97}"/>
              </a:ext>
            </a:extLst>
          </p:cNvPr>
          <p:cNvSpPr txBox="1"/>
          <p:nvPr/>
        </p:nvSpPr>
        <p:spPr>
          <a:xfrm>
            <a:off x="583553" y="6099583"/>
            <a:ext cx="5267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 &amp; European Student mobility 1985 - 2012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CCCDC9-75E5-844D-BDAF-8406056D658F}"/>
              </a:ext>
            </a:extLst>
          </p:cNvPr>
          <p:cNvSpPr txBox="1"/>
          <p:nvPr/>
        </p:nvSpPr>
        <p:spPr>
          <a:xfrm>
            <a:off x="6697243" y="6099583"/>
            <a:ext cx="5040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International student mobility 1990 - 2014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9530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1454</TotalTime>
  <Words>119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Replicating Intercultural Learning  in the High-Tech Classroom:  Unforeseen Challenges</vt:lpstr>
      <vt:lpstr>Reflecting or constructing an intercultural reality?</vt:lpstr>
      <vt:lpstr>Readings in cosmopolitanism: wishful thinking?</vt:lpstr>
      <vt:lpstr>Duration of time spent abroad: 2003 - 2014</vt:lpstr>
      <vt:lpstr>The concentric circles of experience</vt:lpstr>
      <vt:lpstr>Chus Gutiérrez, Retorno a Hansala:  “the journey that changed them forever”</vt:lpstr>
      <vt:lpstr>Technology &amp; the intercultural classroom</vt:lpstr>
      <vt:lpstr>Technology &amp; the intercultural classroom</vt:lpstr>
      <vt:lpstr>The ”enormous” increase in mobility → ???</vt:lpstr>
      <vt:lpstr>Wesleyan senior survey: 2015-2017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Replicating Intercultural Learning  in the High-Tech Classroom:  Unforeseen Challenges</dc:title>
  <dc:creator>Bernardo Antonio González Tognoni</dc:creator>
  <cp:lastModifiedBy>Carin Rodgers-Bronstein</cp:lastModifiedBy>
  <cp:revision>21</cp:revision>
  <dcterms:created xsi:type="dcterms:W3CDTF">2018-05-31T01:05:48Z</dcterms:created>
  <dcterms:modified xsi:type="dcterms:W3CDTF">2018-06-19T22:13:45Z</dcterms:modified>
</cp:coreProperties>
</file>